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71" r:id="rId2"/>
    <p:sldId id="272" r:id="rId3"/>
    <p:sldId id="277" r:id="rId4"/>
    <p:sldId id="278" r:id="rId5"/>
    <p:sldId id="279" r:id="rId6"/>
    <p:sldId id="257" r:id="rId7"/>
    <p:sldId id="263" r:id="rId8"/>
    <p:sldId id="264" r:id="rId9"/>
    <p:sldId id="265" r:id="rId10"/>
    <p:sldId id="266" r:id="rId11"/>
    <p:sldId id="267" r:id="rId12"/>
    <p:sldId id="268" r:id="rId13"/>
    <p:sldId id="273" r:id="rId14"/>
    <p:sldId id="274" r:id="rId15"/>
    <p:sldId id="275" r:id="rId16"/>
    <p:sldId id="276" r:id="rId17"/>
    <p:sldId id="280" r:id="rId18"/>
    <p:sldId id="281" r:id="rId19"/>
    <p:sldId id="282" r:id="rId20"/>
    <p:sldId id="283" r:id="rId21"/>
    <p:sldId id="284" r:id="rId22"/>
    <p:sldId id="285" r:id="rId23"/>
    <p:sldId id="286" r:id="rId24"/>
    <p:sldId id="287" r:id="rId25"/>
    <p:sldId id="288" r:id="rId26"/>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3659" autoAdjust="0"/>
  </p:normalViewPr>
  <p:slideViewPr>
    <p:cSldViewPr>
      <p:cViewPr>
        <p:scale>
          <a:sx n="75" d="100"/>
          <a:sy n="75" d="100"/>
        </p:scale>
        <p:origin x="-1236" y="-30"/>
      </p:cViewPr>
      <p:guideLst>
        <p:guide orient="horz" pos="2160"/>
        <p:guide pos="2880"/>
      </p:guideLst>
    </p:cSldViewPr>
  </p:slideViewPr>
  <p:outlineViewPr>
    <p:cViewPr>
      <p:scale>
        <a:sx n="33" d="100"/>
        <a:sy n="33" d="100"/>
      </p:scale>
      <p:origin x="18" y="72"/>
    </p:cViewPr>
  </p:outlineViewPr>
  <p:notesTextViewPr>
    <p:cViewPr>
      <p:scale>
        <a:sx n="66" d="100"/>
        <a:sy n="66"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B8A37-05BF-4C61-86BE-2E0EA72BEEBE}" type="datetimeFigureOut">
              <a:rPr lang="ko-KR" altLang="en-US" smtClean="0"/>
              <a:pPr/>
              <a:t>2012-06-08</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86C9E-84D3-4C19-8AB0-9BAE7CC5C5B6}"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86286C9E-84D3-4C19-8AB0-9BAE7CC5C5B6}" type="slidenum">
              <a:rPr lang="ko-KR" altLang="en-US" smtClean="0"/>
              <a:pPr/>
              <a:t>13</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3">
        <a:schemeClr val="bg1"/>
      </p:bgRef>
    </p:bg>
    <p:spTree>
      <p:nvGrpSpPr>
        <p:cNvPr id="1" name=""/>
        <p:cNvGrpSpPr/>
        <p:nvPr/>
      </p:nvGrpSpPr>
      <p:grpSpPr>
        <a:xfrm>
          <a:off x="0" y="0"/>
          <a:ext cx="0" cy="0"/>
          <a:chOff x="0" y="0"/>
          <a:chExt cx="0" cy="0"/>
        </a:xfrm>
      </p:grpSpPr>
      <p:sp>
        <p:nvSpPr>
          <p:cNvPr id="12" name="직사각형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모서리가 둥근 직사각형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부제목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ko-KR" altLang="en-US" smtClean="0"/>
              <a:t>마스터 부제목 스타일 편집</a:t>
            </a:r>
            <a:endParaRPr kumimoji="0" lang="en-US"/>
          </a:p>
        </p:txBody>
      </p:sp>
      <p:sp>
        <p:nvSpPr>
          <p:cNvPr id="28" name="날짜 개체 틀 27"/>
          <p:cNvSpPr>
            <a:spLocks noGrp="1"/>
          </p:cNvSpPr>
          <p:nvPr>
            <p:ph type="dt" sz="half" idx="10"/>
          </p:nvPr>
        </p:nvSpPr>
        <p:spPr/>
        <p:txBody>
          <a:bodyPr/>
          <a:lstStyle/>
          <a:p>
            <a:fld id="{3C12CD49-CE6F-40C7-89EE-4AC6B532CBAA}" type="datetimeFigureOut">
              <a:rPr lang="ko-KR" altLang="en-US" smtClean="0"/>
              <a:pPr/>
              <a:t>2012-06-08</a:t>
            </a:fld>
            <a:endParaRPr lang="ko-KR" altLang="en-US"/>
          </a:p>
        </p:txBody>
      </p:sp>
      <p:sp>
        <p:nvSpPr>
          <p:cNvPr id="17" name="바닥글 개체 틀 16"/>
          <p:cNvSpPr>
            <a:spLocks noGrp="1"/>
          </p:cNvSpPr>
          <p:nvPr>
            <p:ph type="ftr" sz="quarter" idx="11"/>
          </p:nvPr>
        </p:nvSpPr>
        <p:spPr/>
        <p:txBody>
          <a:bodyPr/>
          <a:lstStyle/>
          <a:p>
            <a:endParaRPr lang="ko-KR" altLang="en-US"/>
          </a:p>
        </p:txBody>
      </p:sp>
      <p:sp>
        <p:nvSpPr>
          <p:cNvPr id="29" name="슬라이드 번호 개체 틀 28"/>
          <p:cNvSpPr>
            <a:spLocks noGrp="1"/>
          </p:cNvSpPr>
          <p:nvPr>
            <p:ph type="sldNum" sz="quarter" idx="12"/>
          </p:nvPr>
        </p:nvSpPr>
        <p:spPr/>
        <p:txBody>
          <a:bodyPr lIns="0" tIns="0" rIns="0" bIns="0">
            <a:noAutofit/>
          </a:bodyPr>
          <a:lstStyle>
            <a:lvl1pPr>
              <a:defRPr sz="1400">
                <a:solidFill>
                  <a:srgbClr val="FFFFFF"/>
                </a:solidFill>
              </a:defRPr>
            </a:lvl1pPr>
          </a:lstStyle>
          <a:p>
            <a:fld id="{0323526F-70C4-409F-AD51-AD4C7D150F7C}" type="slidenum">
              <a:rPr lang="ko-KR" altLang="en-US" smtClean="0"/>
              <a:pPr/>
              <a:t>‹#›</a:t>
            </a:fld>
            <a:endParaRPr lang="ko-KR" altLang="en-US"/>
          </a:p>
        </p:txBody>
      </p:sp>
      <p:sp>
        <p:nvSpPr>
          <p:cNvPr id="7" name="직사각형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직사각형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직사각형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제목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ko-KR" altLang="en-US" smtClean="0"/>
              <a:t>마스터 제목 스타일 편집</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3C12CD49-CE6F-40C7-89EE-4AC6B532CBAA}" type="datetimeFigureOut">
              <a:rPr lang="ko-KR" altLang="en-US" smtClean="0"/>
              <a:pPr/>
              <a:t>2012-06-08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323526F-70C4-409F-AD51-AD4C7D150F7C}"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41"/>
            <a:ext cx="2011680" cy="5851525"/>
          </a:xfrm>
        </p:spPr>
        <p:txBody>
          <a:bodyPr vert="eaVer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914400" y="274640"/>
            <a:ext cx="5562600" cy="5851525"/>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3C12CD49-CE6F-40C7-89EE-4AC6B532CBAA}" type="datetimeFigureOut">
              <a:rPr lang="ko-KR" altLang="en-US" smtClean="0"/>
              <a:pPr/>
              <a:t>2012-06-08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323526F-70C4-409F-AD51-AD4C7D150F7C}"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nchor="ctr" anchorCtr="0"/>
          <a:lstStyle>
            <a:lvl1pPr algn="ctr">
              <a:defRPr/>
            </a:lvl1pPr>
          </a:lstStyle>
          <a:p>
            <a:r>
              <a:rPr kumimoji="0" lang="ko-KR" altLang="en-US" dirty="0" smtClean="0"/>
              <a:t>마스터 제목 스타일 편집</a:t>
            </a:r>
            <a:endParaRPr kumimoji="0" lang="en-US" dirty="0"/>
          </a:p>
        </p:txBody>
      </p:sp>
      <p:sp>
        <p:nvSpPr>
          <p:cNvPr id="4" name="날짜 개체 틀 3"/>
          <p:cNvSpPr>
            <a:spLocks noGrp="1"/>
          </p:cNvSpPr>
          <p:nvPr>
            <p:ph type="dt" sz="half" idx="10"/>
          </p:nvPr>
        </p:nvSpPr>
        <p:spPr/>
        <p:txBody>
          <a:bodyPr/>
          <a:lstStyle/>
          <a:p>
            <a:fld id="{3C12CD49-CE6F-40C7-89EE-4AC6B532CBAA}" type="datetimeFigureOut">
              <a:rPr lang="ko-KR" altLang="en-US" smtClean="0"/>
              <a:pPr/>
              <a:t>2012-06-08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323526F-70C4-409F-AD51-AD4C7D150F7C}" type="slidenum">
              <a:rPr lang="ko-KR" altLang="en-US" smtClean="0"/>
              <a:pPr/>
              <a:t>‹#›</a:t>
            </a:fld>
            <a:endParaRPr lang="ko-KR" altLang="en-US"/>
          </a:p>
        </p:txBody>
      </p:sp>
      <p:sp>
        <p:nvSpPr>
          <p:cNvPr id="8" name="내용 개체 틀 7"/>
          <p:cNvSpPr>
            <a:spLocks noGrp="1"/>
          </p:cNvSpPr>
          <p:nvPr>
            <p:ph sz="quarter" idx="1"/>
          </p:nvPr>
        </p:nvSpPr>
        <p:spPr>
          <a:xfrm>
            <a:off x="914400" y="1447800"/>
            <a:ext cx="7772400" cy="4572000"/>
          </a:xfrm>
        </p:spPr>
        <p:txBody>
          <a:bodyPr vert="horz"/>
          <a:lstStyle/>
          <a:p>
            <a:pPr lvl="0" eaLnBrk="1" latinLnBrk="0" hangingPunct="1"/>
            <a:r>
              <a:rPr lang="ko-KR" altLang="en-US" dirty="0" smtClean="0"/>
              <a:t>마스터 텍스트 스타일을 편집합니다</a:t>
            </a:r>
          </a:p>
          <a:p>
            <a:pPr lvl="1" eaLnBrk="1" latinLnBrk="0" hangingPunct="1"/>
            <a:r>
              <a:rPr lang="ko-KR" altLang="en-US" dirty="0" smtClean="0"/>
              <a:t>둘째 수준</a:t>
            </a:r>
          </a:p>
          <a:p>
            <a:pPr lvl="2" eaLnBrk="1" latinLnBrk="0" hangingPunct="1"/>
            <a:r>
              <a:rPr lang="ko-KR" altLang="en-US" dirty="0" smtClean="0"/>
              <a:t>셋째 수준</a:t>
            </a:r>
          </a:p>
          <a:p>
            <a:pPr lvl="3" eaLnBrk="1" latinLnBrk="0" hangingPunct="1"/>
            <a:r>
              <a:rPr lang="ko-KR" altLang="en-US" dirty="0" smtClean="0"/>
              <a:t>넷째 수준</a:t>
            </a:r>
          </a:p>
          <a:p>
            <a:pPr lvl="4" eaLnBrk="1" latinLnBrk="0" hangingPunct="1"/>
            <a:r>
              <a:rPr lang="ko-KR" altLang="en-US" dirty="0" smtClean="0"/>
              <a:t>다섯째 수준</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3">
        <a:schemeClr val="bg1"/>
      </p:bgRef>
    </p:bg>
    <p:spTree>
      <p:nvGrpSpPr>
        <p:cNvPr id="1" name=""/>
        <p:cNvGrpSpPr/>
        <p:nvPr/>
      </p:nvGrpSpPr>
      <p:grpSpPr>
        <a:xfrm>
          <a:off x="0" y="0"/>
          <a:ext cx="0" cy="0"/>
          <a:chOff x="0" y="0"/>
          <a:chExt cx="0" cy="0"/>
        </a:xfrm>
      </p:grpSpPr>
      <p:sp>
        <p:nvSpPr>
          <p:cNvPr id="11" name="직사각형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모서리가 둥근 직사각형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제목 1"/>
          <p:cNvSpPr>
            <a:spLocks noGrp="1"/>
          </p:cNvSpPr>
          <p:nvPr>
            <p:ph type="title"/>
          </p:nvPr>
        </p:nvSpPr>
        <p:spPr>
          <a:xfrm>
            <a:off x="722313" y="952500"/>
            <a:ext cx="7772400" cy="1362075"/>
          </a:xfrm>
        </p:spPr>
        <p:txBody>
          <a:bodyPr anchor="b" anchorCtr="0"/>
          <a:lstStyle>
            <a:lvl1pPr algn="l">
              <a:buNone/>
              <a:defRPr sz="4000" b="0" cap="none"/>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p>
            <a:fld id="{3C12CD49-CE6F-40C7-89EE-4AC6B532CBAA}" type="datetimeFigureOut">
              <a:rPr lang="ko-KR" altLang="en-US" smtClean="0"/>
              <a:pPr/>
              <a:t>2012-06-08</a:t>
            </a:fld>
            <a:endParaRPr lang="ko-KR" altLang="en-US"/>
          </a:p>
        </p:txBody>
      </p:sp>
      <p:sp>
        <p:nvSpPr>
          <p:cNvPr id="5" name="바닥글 개체 틀 4"/>
          <p:cNvSpPr>
            <a:spLocks noGrp="1"/>
          </p:cNvSpPr>
          <p:nvPr>
            <p:ph type="ftr" sz="quarter" idx="11"/>
          </p:nvPr>
        </p:nvSpPr>
        <p:spPr>
          <a:xfrm>
            <a:off x="800100" y="6172200"/>
            <a:ext cx="4000500" cy="457200"/>
          </a:xfrm>
        </p:spPr>
        <p:txBody>
          <a:bodyPr/>
          <a:lstStyle/>
          <a:p>
            <a:endParaRPr lang="ko-KR" altLang="en-US"/>
          </a:p>
        </p:txBody>
      </p:sp>
      <p:sp>
        <p:nvSpPr>
          <p:cNvPr id="7" name="직사각형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직사각형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직사각형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슬라이드 번호 개체 틀 5"/>
          <p:cNvSpPr>
            <a:spLocks noGrp="1"/>
          </p:cNvSpPr>
          <p:nvPr>
            <p:ph type="sldNum" sz="quarter" idx="12"/>
          </p:nvPr>
        </p:nvSpPr>
        <p:spPr>
          <a:xfrm>
            <a:off x="146304" y="6208776"/>
            <a:ext cx="457200" cy="457200"/>
          </a:xfrm>
        </p:spPr>
        <p:txBody>
          <a:bodyPr/>
          <a:lstStyle/>
          <a:p>
            <a:fld id="{0323526F-70C4-409F-AD51-AD4C7D150F7C}"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5" name="날짜 개체 틀 4"/>
          <p:cNvSpPr>
            <a:spLocks noGrp="1"/>
          </p:cNvSpPr>
          <p:nvPr>
            <p:ph type="dt" sz="half" idx="10"/>
          </p:nvPr>
        </p:nvSpPr>
        <p:spPr/>
        <p:txBody>
          <a:bodyPr/>
          <a:lstStyle/>
          <a:p>
            <a:fld id="{3C12CD49-CE6F-40C7-89EE-4AC6B532CBAA}" type="datetimeFigureOut">
              <a:rPr lang="ko-KR" altLang="en-US" smtClean="0"/>
              <a:pPr/>
              <a:t>2012-06-08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323526F-70C4-409F-AD51-AD4C7D150F7C}" type="slidenum">
              <a:rPr lang="ko-KR" altLang="en-US" smtClean="0"/>
              <a:pPr/>
              <a:t>‹#›</a:t>
            </a:fld>
            <a:endParaRPr lang="ko-KR" altLang="en-US"/>
          </a:p>
        </p:txBody>
      </p:sp>
      <p:sp>
        <p:nvSpPr>
          <p:cNvPr id="9" name="내용 개체 틀 8"/>
          <p:cNvSpPr>
            <a:spLocks noGrp="1"/>
          </p:cNvSpPr>
          <p:nvPr>
            <p:ph sz="quarter" idx="1"/>
          </p:nvPr>
        </p:nvSpPr>
        <p:spPr>
          <a:xfrm>
            <a:off x="914400" y="1447800"/>
            <a:ext cx="3749040" cy="4572000"/>
          </a:xfrm>
        </p:spPr>
        <p:txBody>
          <a:bodyPr vert="horz"/>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1" name="내용 개체 틀 10"/>
          <p:cNvSpPr>
            <a:spLocks noGrp="1"/>
          </p:cNvSpPr>
          <p:nvPr>
            <p:ph sz="quarter" idx="2"/>
          </p:nvPr>
        </p:nvSpPr>
        <p:spPr>
          <a:xfrm>
            <a:off x="4933950" y="1447800"/>
            <a:ext cx="3749040" cy="4572000"/>
          </a:xfrm>
        </p:spPr>
        <p:txBody>
          <a:bodyPr vert="horz"/>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914400" y="273050"/>
            <a:ext cx="7772400" cy="1143000"/>
          </a:xfrm>
        </p:spPr>
        <p:txBody>
          <a:bodyPr anchor="b" anchorCtr="0"/>
          <a:lstStyle>
            <a:lvl1pPr>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7" name="날짜 개체 틀 6"/>
          <p:cNvSpPr>
            <a:spLocks noGrp="1"/>
          </p:cNvSpPr>
          <p:nvPr>
            <p:ph type="dt" sz="half" idx="10"/>
          </p:nvPr>
        </p:nvSpPr>
        <p:spPr/>
        <p:txBody>
          <a:bodyPr/>
          <a:lstStyle/>
          <a:p>
            <a:fld id="{3C12CD49-CE6F-40C7-89EE-4AC6B532CBAA}" type="datetimeFigureOut">
              <a:rPr lang="ko-KR" altLang="en-US" smtClean="0"/>
              <a:pPr/>
              <a:t>2012-06-08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0323526F-70C4-409F-AD51-AD4C7D150F7C}" type="slidenum">
              <a:rPr lang="ko-KR" altLang="en-US" smtClean="0"/>
              <a:pPr/>
              <a:t>‹#›</a:t>
            </a:fld>
            <a:endParaRPr lang="ko-KR" altLang="en-US"/>
          </a:p>
        </p:txBody>
      </p:sp>
      <p:sp>
        <p:nvSpPr>
          <p:cNvPr id="11" name="내용 개체 틀 10"/>
          <p:cNvSpPr>
            <a:spLocks noGrp="1"/>
          </p:cNvSpPr>
          <p:nvPr>
            <p:ph sz="half" idx="2"/>
          </p:nvPr>
        </p:nvSpPr>
        <p:spPr>
          <a:xfrm>
            <a:off x="914400" y="2247900"/>
            <a:ext cx="3733800" cy="3886200"/>
          </a:xfrm>
        </p:spPr>
        <p:txBody>
          <a:bodyPr vert="horz"/>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3" name="내용 개체 틀 12"/>
          <p:cNvSpPr>
            <a:spLocks noGrp="1"/>
          </p:cNvSpPr>
          <p:nvPr>
            <p:ph sz="half" idx="4"/>
          </p:nvPr>
        </p:nvSpPr>
        <p:spPr>
          <a:xfrm>
            <a:off x="4953000" y="2247900"/>
            <a:ext cx="3733800" cy="3886200"/>
          </a:xfrm>
        </p:spPr>
        <p:txBody>
          <a:bodyPr vert="horz"/>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3C12CD49-CE6F-40C7-89EE-4AC6B532CBAA}" type="datetimeFigureOut">
              <a:rPr lang="ko-KR" altLang="en-US" smtClean="0"/>
              <a:pPr/>
              <a:t>2012-06-08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0323526F-70C4-409F-AD51-AD4C7D150F7C}"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3C12CD49-CE6F-40C7-89EE-4AC6B532CBAA}" type="datetimeFigureOut">
              <a:rPr lang="ko-KR" altLang="en-US" smtClean="0"/>
              <a:pPr/>
              <a:t>2012-06-08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0323526F-70C4-409F-AD51-AD4C7D150F7C}"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8" name="직사각형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모서리가 둥근 직사각형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제목 1"/>
          <p:cNvSpPr>
            <a:spLocks noGrp="1"/>
          </p:cNvSpPr>
          <p:nvPr>
            <p:ph type="title"/>
          </p:nvPr>
        </p:nvSpPr>
        <p:spPr>
          <a:xfrm>
            <a:off x="914400" y="273050"/>
            <a:ext cx="7772400" cy="1143000"/>
          </a:xfrm>
        </p:spPr>
        <p:txBody>
          <a:bodyPr anchor="b" anchorCtr="0"/>
          <a:lstStyle>
            <a:lvl1pPr algn="l">
              <a:buNone/>
              <a:defRPr sz="4000" b="0"/>
            </a:lvl1pPr>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ko-KR" altLang="en-US" smtClean="0"/>
              <a:t>마스터 텍스트 스타일을 편집합니다</a:t>
            </a:r>
          </a:p>
        </p:txBody>
      </p:sp>
      <p:sp>
        <p:nvSpPr>
          <p:cNvPr id="5" name="날짜 개체 틀 4"/>
          <p:cNvSpPr>
            <a:spLocks noGrp="1"/>
          </p:cNvSpPr>
          <p:nvPr>
            <p:ph type="dt" sz="half" idx="10"/>
          </p:nvPr>
        </p:nvSpPr>
        <p:spPr/>
        <p:txBody>
          <a:bodyPr/>
          <a:lstStyle/>
          <a:p>
            <a:fld id="{3C12CD49-CE6F-40C7-89EE-4AC6B532CBAA}" type="datetimeFigureOut">
              <a:rPr lang="ko-KR" altLang="en-US" smtClean="0"/>
              <a:pPr/>
              <a:t>2012-06-08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323526F-70C4-409F-AD51-AD4C7D150F7C}" type="slidenum">
              <a:rPr lang="ko-KR" altLang="en-US" smtClean="0"/>
              <a:pPr/>
              <a:t>‹#›</a:t>
            </a:fld>
            <a:endParaRPr lang="ko-KR" altLang="en-US"/>
          </a:p>
        </p:txBody>
      </p:sp>
      <p:sp>
        <p:nvSpPr>
          <p:cNvPr id="11" name="내용 개체 틀 10"/>
          <p:cNvSpPr>
            <a:spLocks noGrp="1"/>
          </p:cNvSpPr>
          <p:nvPr>
            <p:ph sz="quarter" idx="1"/>
          </p:nvPr>
        </p:nvSpPr>
        <p:spPr>
          <a:xfrm>
            <a:off x="2971800" y="1600200"/>
            <a:ext cx="5715000" cy="4495800"/>
          </a:xfrm>
        </p:spPr>
        <p:txBody>
          <a:bodyPr vert="horz"/>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ko-KR" altLang="en-US" smtClean="0"/>
              <a:t>마스터 텍스트 스타일을 편집합니다</a:t>
            </a:r>
          </a:p>
        </p:txBody>
      </p:sp>
      <p:sp>
        <p:nvSpPr>
          <p:cNvPr id="5" name="날짜 개체 틀 4"/>
          <p:cNvSpPr>
            <a:spLocks noGrp="1"/>
          </p:cNvSpPr>
          <p:nvPr>
            <p:ph type="dt" sz="half" idx="10"/>
          </p:nvPr>
        </p:nvSpPr>
        <p:spPr/>
        <p:txBody>
          <a:bodyPr/>
          <a:lstStyle/>
          <a:p>
            <a:fld id="{3C12CD49-CE6F-40C7-89EE-4AC6B532CBAA}" type="datetimeFigureOut">
              <a:rPr lang="ko-KR" altLang="en-US" smtClean="0"/>
              <a:pPr/>
              <a:t>2012-06-08</a:t>
            </a:fld>
            <a:endParaRPr lang="ko-KR" altLang="en-US"/>
          </a:p>
        </p:txBody>
      </p:sp>
      <p:sp>
        <p:nvSpPr>
          <p:cNvPr id="6" name="바닥글 개체 틀 5"/>
          <p:cNvSpPr>
            <a:spLocks noGrp="1"/>
          </p:cNvSpPr>
          <p:nvPr>
            <p:ph type="ftr" sz="quarter" idx="11"/>
          </p:nvPr>
        </p:nvSpPr>
        <p:spPr>
          <a:xfrm>
            <a:off x="914400" y="6172200"/>
            <a:ext cx="3886200" cy="457200"/>
          </a:xfrm>
        </p:spPr>
        <p:txBody>
          <a:bodyPr/>
          <a:lstStyle/>
          <a:p>
            <a:endParaRPr lang="ko-KR" altLang="en-US"/>
          </a:p>
        </p:txBody>
      </p:sp>
      <p:sp>
        <p:nvSpPr>
          <p:cNvPr id="7" name="슬라이드 번호 개체 틀 6"/>
          <p:cNvSpPr>
            <a:spLocks noGrp="1"/>
          </p:cNvSpPr>
          <p:nvPr>
            <p:ph type="sldNum" sz="quarter" idx="12"/>
          </p:nvPr>
        </p:nvSpPr>
        <p:spPr>
          <a:xfrm>
            <a:off x="146304" y="6208776"/>
            <a:ext cx="457200" cy="457200"/>
          </a:xfrm>
        </p:spPr>
        <p:txBody>
          <a:bodyPr/>
          <a:lstStyle/>
          <a:p>
            <a:fld id="{0323526F-70C4-409F-AD51-AD4C7D150F7C}" type="slidenum">
              <a:rPr lang="ko-KR" altLang="en-US" smtClean="0"/>
              <a:pPr/>
              <a:t>‹#›</a:t>
            </a:fld>
            <a:endParaRPr lang="ko-KR" altLang="en-US"/>
          </a:p>
        </p:txBody>
      </p:sp>
      <p:sp>
        <p:nvSpPr>
          <p:cNvPr id="11" name="직사각형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직사각형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직사각형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그림 개체 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ko-KR" altLang="en-US" smtClean="0"/>
              <a:t>그림을 추가하려면 아이콘을 클릭하십시오</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직사각형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모서리가 둥근 직사각형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제목 개체 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ko-KR" altLang="en-US" smtClean="0"/>
              <a:t>마스터 제목 스타일 편집</a:t>
            </a:r>
            <a:endParaRPr kumimoji="0" lang="en-US"/>
          </a:p>
        </p:txBody>
      </p:sp>
      <p:sp>
        <p:nvSpPr>
          <p:cNvPr id="13" name="텍스트 개체 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4" name="날짜 개체 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C12CD49-CE6F-40C7-89EE-4AC6B532CBAA}" type="datetimeFigureOut">
              <a:rPr lang="ko-KR" altLang="en-US" smtClean="0"/>
              <a:pPr/>
              <a:t>2012-06-08</a:t>
            </a:fld>
            <a:endParaRPr lang="ko-KR" altLang="en-US"/>
          </a:p>
        </p:txBody>
      </p:sp>
      <p:sp>
        <p:nvSpPr>
          <p:cNvPr id="3" name="바닥글 개체 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ko-KR" altLang="en-US"/>
          </a:p>
        </p:txBody>
      </p:sp>
      <p:sp>
        <p:nvSpPr>
          <p:cNvPr id="23" name="슬라이드 번호 개체 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323526F-70C4-409F-AD51-AD4C7D150F7C}"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1"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1"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1"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1"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1"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1"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1"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1"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1"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1"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terejm.blog.me/100155825989" TargetMode="External"/><Relationship Id="rId13" Type="http://schemas.openxmlformats.org/officeDocument/2006/relationships/hyperlink" Target="http://news.jtbc.co.kr/html/960/NB10094960.html" TargetMode="External"/><Relationship Id="rId18" Type="http://schemas.openxmlformats.org/officeDocument/2006/relationships/hyperlink" Target="http://cn.moneta.co.kr/Service/paxnet/ShellView.asp?ArticleID=2012052220021605744" TargetMode="External"/><Relationship Id="rId26" Type="http://schemas.openxmlformats.org/officeDocument/2006/relationships/hyperlink" Target="http://blog.daum.net/21cnew/18147192" TargetMode="External"/><Relationship Id="rId3" Type="http://schemas.openxmlformats.org/officeDocument/2006/relationships/hyperlink" Target="http://unibook.unikorea.go.kr/MA/" TargetMode="External"/><Relationship Id="rId21" Type="http://schemas.openxmlformats.org/officeDocument/2006/relationships/hyperlink" Target="http://news.kbs.co.kr/politics/2012/05/21/2478076.html" TargetMode="External"/><Relationship Id="rId7" Type="http://schemas.openxmlformats.org/officeDocument/2006/relationships/hyperlink" Target="http://www.newsen.com/news_view.php?uid=201205201258132541" TargetMode="External"/><Relationship Id="rId12" Type="http://schemas.openxmlformats.org/officeDocument/2006/relationships/hyperlink" Target="http://www.bobaedream.co.kr/board/bulletin/view.php?No=76835&amp;code=army" TargetMode="External"/><Relationship Id="rId17" Type="http://schemas.openxmlformats.org/officeDocument/2006/relationships/hyperlink" Target="http://news.kbs.co.kr/world/2012/05/23/2478878.html" TargetMode="External"/><Relationship Id="rId25" Type="http://schemas.openxmlformats.org/officeDocument/2006/relationships/hyperlink" Target="http://www.ohmynews.com/NWS_Web/view/at_pg.aspx?CNTN_CD=A0001732652" TargetMode="External"/><Relationship Id="rId2" Type="http://schemas.openxmlformats.org/officeDocument/2006/relationships/hyperlink" Target="http://100.naver.com/" TargetMode="External"/><Relationship Id="rId16" Type="http://schemas.openxmlformats.org/officeDocument/2006/relationships/hyperlink" Target="http://news.kbs.co.kr/politics/2012/05/23/2478707.html" TargetMode="External"/><Relationship Id="rId20" Type="http://schemas.openxmlformats.org/officeDocument/2006/relationships/hyperlink" Target="http://news.kbs.co.kr/politics/2012/05/22/2478572.html" TargetMode="External"/><Relationship Id="rId1" Type="http://schemas.openxmlformats.org/officeDocument/2006/relationships/slideLayout" Target="../slideLayouts/slideLayout7.xml"/><Relationship Id="rId6" Type="http://schemas.openxmlformats.org/officeDocument/2006/relationships/hyperlink" Target="http://kin.naver.com/qna/detail.nhn?d1id=11&amp;dirId=111002&amp;docId=147068563&amp;qb=6rmA7KCV7J28IOq5gOygleydgA==&amp;enc=utf8&amp;section=kin&amp;rank=2&amp;search_sort=0&amp;spq=1&amp;pid=gJXQZU5Y7u4sssgi5Lossc&#8212;379920&amp;sid=T7ue2KxVu08AAG@qEVs" TargetMode="External"/><Relationship Id="rId11" Type="http://schemas.openxmlformats.org/officeDocument/2006/relationships/hyperlink" Target="http://blog.naver.com/geosyoon8810?Redirect=Log&amp;logNo=90086863326" TargetMode="External"/><Relationship Id="rId24" Type="http://schemas.openxmlformats.org/officeDocument/2006/relationships/hyperlink" Target="http://www.pressian.com/article/article.asp?article_num=30120529085209" TargetMode="External"/><Relationship Id="rId5" Type="http://schemas.openxmlformats.org/officeDocument/2006/relationships/hyperlink" Target="http://sterejm.blog.me/100154886149" TargetMode="External"/><Relationship Id="rId15" Type="http://schemas.openxmlformats.org/officeDocument/2006/relationships/hyperlink" Target="http://news.kbs.co.kr/world/2012/05/19/2477439.html" TargetMode="External"/><Relationship Id="rId23" Type="http://schemas.openxmlformats.org/officeDocument/2006/relationships/hyperlink" Target="http://news.naver.com/main/read.nhn?mode=LSD&amp;mid=sec&amp;sid1=100&amp;oid=003&amp;aid=0004516353" TargetMode="External"/><Relationship Id="rId28" Type="http://schemas.openxmlformats.org/officeDocument/2006/relationships/hyperlink" Target="http://blog.naver.com/30ceoclub?Redirect=Log&amp;logNo=50129482933" TargetMode="External"/><Relationship Id="rId10" Type="http://schemas.openxmlformats.org/officeDocument/2006/relationships/hyperlink" Target="http://news.kbs.co.kr/science/2012/05/10/2473602.html" TargetMode="External"/><Relationship Id="rId19" Type="http://schemas.openxmlformats.org/officeDocument/2006/relationships/hyperlink" Target="http://www.asiae.co.kr/news/view.htm?idxno=2012052111090518278" TargetMode="External"/><Relationship Id="rId4" Type="http://schemas.openxmlformats.org/officeDocument/2006/relationships/hyperlink" Target="http://blog.naver.com/yjjin100?Redirect=Log&amp;logNo=50089093173" TargetMode="External"/><Relationship Id="rId9" Type="http://schemas.openxmlformats.org/officeDocument/2006/relationships/hyperlink" Target="http://yonhapnewstv.tistory.com/2142" TargetMode="External"/><Relationship Id="rId14" Type="http://schemas.openxmlformats.org/officeDocument/2006/relationships/hyperlink" Target="http://blog.naver.com/chanel7476?Redirect=Log&amp;logNo=50141575711" TargetMode="External"/><Relationship Id="rId22" Type="http://schemas.openxmlformats.org/officeDocument/2006/relationships/hyperlink" Target="http://blog.naver.com/dal3707?Redirect=Log&amp;logNo=50141837828" TargetMode="External"/><Relationship Id="rId27" Type="http://schemas.openxmlformats.org/officeDocument/2006/relationships/hyperlink" Target="http://news.naver.com/main/read.nhn?mode=LPOD&amp;mid=tvh&amp;oid=052&amp;aid=0000299177"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mbn.mk.co.kr/pages/news/newsView.php?category=mbn00006&amp;news_seq_no=114032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endParaRPr lang="ko-KR" altLang="en-US"/>
          </a:p>
        </p:txBody>
      </p:sp>
      <p:sp>
        <p:nvSpPr>
          <p:cNvPr id="3" name="제목 2"/>
          <p:cNvSpPr>
            <a:spLocks noGrp="1"/>
          </p:cNvSpPr>
          <p:nvPr>
            <p:ph type="ctrTitle"/>
          </p:nvPr>
        </p:nvSpPr>
        <p:spPr/>
        <p:txBody>
          <a:bodyPr/>
          <a:lstStyle/>
          <a:p>
            <a:r>
              <a:rPr lang="ko-KR" altLang="en-US" dirty="0" smtClean="0"/>
              <a:t>北 그들은 어떤 나라인가</a:t>
            </a:r>
            <a:r>
              <a:rPr lang="en-US" altLang="ko-KR" dirty="0" smtClean="0"/>
              <a:t>?</a:t>
            </a:r>
            <a:endParaRPr lang="ko-KR"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chor="ctr" anchorCtr="0"/>
          <a:lstStyle/>
          <a:p>
            <a:pPr algn="ctr"/>
            <a:r>
              <a:rPr lang="ko-KR" altLang="en-US" dirty="0" smtClean="0"/>
              <a:t>체제 안정을 위한 군사도발</a:t>
            </a:r>
            <a:endParaRPr lang="ko-KR" altLang="en-US" dirty="0"/>
          </a:p>
        </p:txBody>
      </p:sp>
      <p:sp>
        <p:nvSpPr>
          <p:cNvPr id="3" name="내용 개체 틀 2"/>
          <p:cNvSpPr>
            <a:spLocks noGrp="1"/>
          </p:cNvSpPr>
          <p:nvPr>
            <p:ph sz="quarter" idx="1"/>
          </p:nvPr>
        </p:nvSpPr>
        <p:spPr>
          <a:xfrm>
            <a:off x="914400" y="1447800"/>
            <a:ext cx="7772400" cy="1981200"/>
          </a:xfrm>
        </p:spPr>
        <p:txBody>
          <a:bodyPr>
            <a:normAutofit fontScale="92500" lnSpcReduction="10000"/>
          </a:bodyPr>
          <a:lstStyle/>
          <a:p>
            <a:r>
              <a:rPr lang="ko-KR" altLang="en-US" sz="3200" dirty="0" smtClean="0"/>
              <a:t>권력 승계에 대한 초조와 불안감의 반영</a:t>
            </a:r>
            <a:endParaRPr lang="en-US" altLang="ko-KR" sz="3200" dirty="0" smtClean="0"/>
          </a:p>
          <a:p>
            <a:r>
              <a:rPr lang="ko-KR" altLang="en-US" sz="3200" dirty="0" smtClean="0"/>
              <a:t>장거리 미사일 발사 실패</a:t>
            </a:r>
            <a:endParaRPr lang="en-US" altLang="ko-KR" sz="3200" dirty="0" smtClean="0"/>
          </a:p>
          <a:p>
            <a:r>
              <a:rPr lang="ko-KR" altLang="en-US" sz="3200" dirty="0" smtClean="0"/>
              <a:t>국제적인 고립상황 가중</a:t>
            </a:r>
            <a:endParaRPr lang="en-US" altLang="ko-KR" sz="3200" dirty="0" smtClean="0"/>
          </a:p>
          <a:p>
            <a:r>
              <a:rPr lang="ko-KR" altLang="en-US" sz="3200" dirty="0" smtClean="0"/>
              <a:t>북한 주민들의 민심이반 가속</a:t>
            </a:r>
            <a:endParaRPr lang="en-US" altLang="ko-KR" sz="3200" dirty="0" smtClean="0"/>
          </a:p>
          <a:p>
            <a:pPr marL="0" indent="0">
              <a:buNone/>
            </a:pPr>
            <a:endParaRPr lang="ko-KR" altLang="en-US" dirty="0"/>
          </a:p>
        </p:txBody>
      </p:sp>
      <p:grpSp>
        <p:nvGrpSpPr>
          <p:cNvPr id="7" name="그룹 6"/>
          <p:cNvGrpSpPr/>
          <p:nvPr/>
        </p:nvGrpSpPr>
        <p:grpSpPr>
          <a:xfrm>
            <a:off x="1043608" y="4183377"/>
            <a:ext cx="7272808" cy="684042"/>
            <a:chOff x="1043608" y="4183377"/>
            <a:chExt cx="7272808" cy="684042"/>
          </a:xfrm>
        </p:grpSpPr>
        <p:sp>
          <p:nvSpPr>
            <p:cNvPr id="5" name="TextBox 4"/>
            <p:cNvSpPr txBox="1"/>
            <p:nvPr/>
          </p:nvSpPr>
          <p:spPr>
            <a:xfrm>
              <a:off x="1043608" y="4221088"/>
              <a:ext cx="7272808" cy="646331"/>
            </a:xfrm>
            <a:prstGeom prst="rect">
              <a:avLst/>
            </a:prstGeom>
            <a:noFill/>
          </p:spPr>
          <p:txBody>
            <a:bodyPr wrap="square" rtlCol="0">
              <a:spAutoFit/>
            </a:bodyPr>
            <a:lstStyle/>
            <a:p>
              <a:r>
                <a:rPr lang="en-US" altLang="ko-KR" dirty="0" smtClean="0"/>
                <a:t>                    </a:t>
              </a:r>
              <a:r>
                <a:rPr lang="ko-KR" altLang="en-US" dirty="0" smtClean="0"/>
                <a:t>군사도발을 포함한 한반도 긴장을 조성해 체제 위기를 </a:t>
              </a:r>
              <a:endParaRPr lang="en-US" altLang="ko-KR" dirty="0" smtClean="0"/>
            </a:p>
            <a:p>
              <a:r>
                <a:rPr lang="en-US" altLang="ko-KR" dirty="0"/>
                <a:t> </a:t>
              </a:r>
              <a:r>
                <a:rPr lang="en-US" altLang="ko-KR" dirty="0" smtClean="0"/>
                <a:t>                   </a:t>
              </a:r>
              <a:r>
                <a:rPr lang="ko-KR" altLang="en-US" dirty="0" smtClean="0"/>
                <a:t>돌파하려 할 것이다                        </a:t>
              </a:r>
              <a:endParaRPr lang="en-US" altLang="ko-KR" dirty="0" smtClean="0"/>
            </a:p>
          </p:txBody>
        </p:sp>
        <p:sp>
          <p:nvSpPr>
            <p:cNvPr id="6" name="오른쪽 화살표 5"/>
            <p:cNvSpPr/>
            <p:nvPr/>
          </p:nvSpPr>
          <p:spPr>
            <a:xfrm>
              <a:off x="1050504" y="4183377"/>
              <a:ext cx="85720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xmlns="" val="1293758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chor="ctr" anchorCtr="0"/>
          <a:lstStyle/>
          <a:p>
            <a:pPr algn="ctr"/>
            <a:r>
              <a:rPr lang="ko-KR" altLang="en-US" dirty="0" smtClean="0"/>
              <a:t>군에 올인           경제 중시</a:t>
            </a:r>
            <a:endParaRPr lang="ko-KR" altLang="en-US" dirty="0"/>
          </a:p>
        </p:txBody>
      </p:sp>
      <p:sp>
        <p:nvSpPr>
          <p:cNvPr id="3" name="내용 개체 틀 2"/>
          <p:cNvSpPr>
            <a:spLocks noGrp="1"/>
          </p:cNvSpPr>
          <p:nvPr>
            <p:ph sz="quarter" idx="1"/>
          </p:nvPr>
        </p:nvSpPr>
        <p:spPr/>
        <p:txBody>
          <a:bodyPr/>
          <a:lstStyle/>
          <a:p>
            <a:r>
              <a:rPr lang="ko-KR" altLang="en-US" dirty="0" smtClean="0"/>
              <a:t>김정은의 올해의 공개 활동</a:t>
            </a:r>
            <a:endParaRPr lang="en-US" altLang="ko-KR" dirty="0" smtClean="0"/>
          </a:p>
          <a:p>
            <a:pPr lvl="1"/>
            <a:r>
              <a:rPr lang="en-US" altLang="ko-KR" dirty="0" smtClean="0"/>
              <a:t>1</a:t>
            </a:r>
            <a:r>
              <a:rPr lang="ko-KR" altLang="en-US" dirty="0" smtClean="0"/>
              <a:t>월</a:t>
            </a:r>
            <a:r>
              <a:rPr lang="en-US" altLang="ko-KR" dirty="0" smtClean="0"/>
              <a:t>1</a:t>
            </a:r>
            <a:r>
              <a:rPr lang="ko-KR" altLang="en-US" dirty="0" smtClean="0"/>
              <a:t>일 근위서울 류경수 제</a:t>
            </a:r>
            <a:r>
              <a:rPr lang="en-US" altLang="ko-KR" dirty="0" smtClean="0"/>
              <a:t>105</a:t>
            </a:r>
            <a:r>
              <a:rPr lang="ko-KR" altLang="en-US" dirty="0" smtClean="0"/>
              <a:t>탱크사단 방문</a:t>
            </a:r>
            <a:endParaRPr lang="en-US" altLang="ko-KR" dirty="0" smtClean="0"/>
          </a:p>
          <a:p>
            <a:pPr lvl="1"/>
            <a:r>
              <a:rPr lang="en-US" altLang="ko-KR" dirty="0" smtClean="0"/>
              <a:t>1</a:t>
            </a:r>
            <a:r>
              <a:rPr lang="ko-KR" altLang="en-US" dirty="0" smtClean="0"/>
              <a:t>월</a:t>
            </a:r>
            <a:r>
              <a:rPr lang="en-US" altLang="ko-KR" dirty="0" smtClean="0"/>
              <a:t>18</a:t>
            </a:r>
            <a:r>
              <a:rPr lang="ko-KR" altLang="en-US" dirty="0" smtClean="0"/>
              <a:t>일 제</a:t>
            </a:r>
            <a:r>
              <a:rPr lang="en-US" altLang="ko-KR" dirty="0" smtClean="0"/>
              <a:t>169</a:t>
            </a:r>
            <a:r>
              <a:rPr lang="ko-KR" altLang="en-US" dirty="0" smtClean="0"/>
              <a:t>군부대 시찰</a:t>
            </a:r>
            <a:endParaRPr lang="en-US" altLang="ko-KR" dirty="0" smtClean="0"/>
          </a:p>
          <a:p>
            <a:pPr lvl="1"/>
            <a:r>
              <a:rPr lang="en-US" altLang="ko-KR" dirty="0" smtClean="0"/>
              <a:t>1</a:t>
            </a:r>
            <a:r>
              <a:rPr lang="ko-KR" altLang="en-US" dirty="0" smtClean="0"/>
              <a:t>월</a:t>
            </a:r>
            <a:r>
              <a:rPr lang="en-US" altLang="ko-KR" dirty="0" smtClean="0"/>
              <a:t>20</a:t>
            </a:r>
            <a:r>
              <a:rPr lang="ko-KR" altLang="en-US" dirty="0" smtClean="0"/>
              <a:t>일 인민군 제</a:t>
            </a:r>
            <a:r>
              <a:rPr lang="en-US" altLang="ko-KR" dirty="0" smtClean="0"/>
              <a:t>3870</a:t>
            </a:r>
            <a:r>
              <a:rPr lang="ko-KR" altLang="en-US" dirty="0" smtClean="0"/>
              <a:t>부대 및 공군 제</a:t>
            </a:r>
            <a:r>
              <a:rPr lang="en-US" altLang="ko-KR" dirty="0" smtClean="0"/>
              <a:t>354</a:t>
            </a:r>
            <a:r>
              <a:rPr lang="ko-KR" altLang="en-US" dirty="0" smtClean="0"/>
              <a:t>부대 방문</a:t>
            </a:r>
            <a:endParaRPr lang="en-US" altLang="ko-KR" dirty="0" smtClean="0"/>
          </a:p>
          <a:p>
            <a:pPr lvl="1"/>
            <a:r>
              <a:rPr lang="en-US" altLang="ko-KR" dirty="0" smtClean="0"/>
              <a:t>1</a:t>
            </a:r>
            <a:r>
              <a:rPr lang="ko-KR" altLang="en-US" dirty="0" smtClean="0"/>
              <a:t>월</a:t>
            </a:r>
            <a:r>
              <a:rPr lang="en-US" altLang="ko-KR" dirty="0" smtClean="0"/>
              <a:t>22</a:t>
            </a:r>
            <a:r>
              <a:rPr lang="ko-KR" altLang="en-US" dirty="0" smtClean="0"/>
              <a:t>일 인민군 제</a:t>
            </a:r>
            <a:r>
              <a:rPr lang="en-US" altLang="ko-KR" dirty="0" smtClean="0"/>
              <a:t>671</a:t>
            </a:r>
            <a:r>
              <a:rPr lang="ko-KR" altLang="en-US" dirty="0" smtClean="0"/>
              <a:t>부대 방문</a:t>
            </a:r>
            <a:endParaRPr lang="en-US" altLang="ko-KR" dirty="0" smtClean="0"/>
          </a:p>
          <a:p>
            <a:r>
              <a:rPr lang="ko-KR" altLang="en-US" dirty="0" smtClean="0"/>
              <a:t>집권 후 </a:t>
            </a:r>
            <a:r>
              <a:rPr lang="en-US" altLang="ko-KR" dirty="0" smtClean="0"/>
              <a:t>53</a:t>
            </a:r>
            <a:r>
              <a:rPr lang="ko-KR" altLang="en-US" dirty="0" smtClean="0"/>
              <a:t>차례의 공개 활동</a:t>
            </a:r>
            <a:endParaRPr lang="en-US" altLang="ko-KR" dirty="0" smtClean="0"/>
          </a:p>
          <a:p>
            <a:pPr lvl="1"/>
            <a:r>
              <a:rPr lang="ko-KR" altLang="en-US" dirty="0" smtClean="0"/>
              <a:t>김정일 애도 행사 관련 </a:t>
            </a:r>
            <a:r>
              <a:rPr lang="en-US" altLang="ko-KR" dirty="0" smtClean="0"/>
              <a:t>29</a:t>
            </a:r>
            <a:r>
              <a:rPr lang="ko-KR" altLang="en-US" dirty="0" smtClean="0"/>
              <a:t>건</a:t>
            </a:r>
            <a:endParaRPr lang="en-US" altLang="ko-KR" dirty="0" smtClean="0"/>
          </a:p>
          <a:p>
            <a:pPr lvl="1"/>
            <a:r>
              <a:rPr lang="ko-KR" altLang="en-US" dirty="0" smtClean="0"/>
              <a:t>군부대 관련 </a:t>
            </a:r>
            <a:r>
              <a:rPr lang="en-US" altLang="ko-KR" dirty="0" smtClean="0"/>
              <a:t>22</a:t>
            </a:r>
            <a:r>
              <a:rPr lang="ko-KR" altLang="en-US" dirty="0" smtClean="0"/>
              <a:t>건</a:t>
            </a:r>
            <a:endParaRPr lang="en-US" altLang="ko-KR" dirty="0" smtClean="0"/>
          </a:p>
          <a:p>
            <a:pPr lvl="1"/>
            <a:r>
              <a:rPr lang="ko-KR" altLang="en-US" dirty="0" smtClean="0"/>
              <a:t>경제 관련 </a:t>
            </a:r>
            <a:r>
              <a:rPr lang="en-US" altLang="ko-KR" dirty="0" smtClean="0"/>
              <a:t>2</a:t>
            </a:r>
            <a:r>
              <a:rPr lang="ko-KR" altLang="en-US" dirty="0" smtClean="0"/>
              <a:t>건</a:t>
            </a:r>
            <a:endParaRPr lang="en-US" altLang="ko-KR" dirty="0" smtClean="0"/>
          </a:p>
        </p:txBody>
      </p:sp>
      <p:sp>
        <p:nvSpPr>
          <p:cNvPr id="6" name="오른쪽 화살표 5"/>
          <p:cNvSpPr/>
          <p:nvPr/>
        </p:nvSpPr>
        <p:spPr>
          <a:xfrm>
            <a:off x="4427984" y="620688"/>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xmlns="" val="3938449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chor="ctr" anchorCtr="0"/>
          <a:lstStyle/>
          <a:p>
            <a:pPr algn="ctr"/>
            <a:r>
              <a:rPr lang="ko-KR" altLang="en-US" dirty="0" smtClean="0"/>
              <a:t>김정은 체제</a:t>
            </a:r>
            <a:endParaRPr lang="ko-KR" altLang="en-US" dirty="0"/>
          </a:p>
        </p:txBody>
      </p:sp>
      <p:sp>
        <p:nvSpPr>
          <p:cNvPr id="3" name="내용 개체 틀 2"/>
          <p:cNvSpPr>
            <a:spLocks noGrp="1"/>
          </p:cNvSpPr>
          <p:nvPr>
            <p:ph sz="quarter" idx="1"/>
          </p:nvPr>
        </p:nvSpPr>
        <p:spPr/>
        <p:txBody>
          <a:bodyPr/>
          <a:lstStyle/>
          <a:p>
            <a:pPr algn="just"/>
            <a:r>
              <a:rPr lang="en-US" altLang="ko-KR" dirty="0"/>
              <a:t>"</a:t>
            </a:r>
            <a:r>
              <a:rPr lang="ko-KR" altLang="en-US" dirty="0"/>
              <a:t>원래 우리는 처음부터 평화적인 </a:t>
            </a:r>
            <a:r>
              <a:rPr lang="ko-KR" altLang="en-US" dirty="0" smtClean="0"/>
              <a:t>과학기술위성    발사를 </a:t>
            </a:r>
            <a:r>
              <a:rPr lang="ko-KR" altLang="en-US" dirty="0"/>
              <a:t>계획했기 때문에 핵실험과 같은 군사적 </a:t>
            </a:r>
            <a:r>
              <a:rPr lang="ko-KR" altLang="en-US" dirty="0" smtClean="0"/>
              <a:t>    조치는 </a:t>
            </a:r>
            <a:r>
              <a:rPr lang="ko-KR" altLang="en-US" dirty="0"/>
              <a:t>예견한 것이 </a:t>
            </a:r>
            <a:r>
              <a:rPr lang="ko-KR" altLang="en-US" dirty="0" smtClean="0"/>
              <a:t>없었다</a:t>
            </a:r>
            <a:r>
              <a:rPr lang="en-US" altLang="ko-KR" dirty="0" smtClean="0"/>
              <a:t>” – </a:t>
            </a:r>
            <a:r>
              <a:rPr lang="ko-KR" altLang="en-US" dirty="0" smtClean="0"/>
              <a:t>북한 외무성 대변인</a:t>
            </a:r>
            <a:endParaRPr lang="en-US" altLang="ko-KR" dirty="0" smtClean="0"/>
          </a:p>
          <a:p>
            <a:pPr algn="just"/>
            <a:endParaRPr lang="ko-KR" altLang="en-US" dirty="0"/>
          </a:p>
          <a:p>
            <a:endParaRPr lang="ko-KR" altLang="en-US" dirty="0"/>
          </a:p>
        </p:txBody>
      </p:sp>
    </p:spTree>
    <p:extLst>
      <p:ext uri="{BB962C8B-B14F-4D97-AF65-F5344CB8AC3E}">
        <p14:creationId xmlns:p14="http://schemas.microsoft.com/office/powerpoint/2010/main" xmlns="" val="4278736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95536" y="0"/>
            <a:ext cx="7772400" cy="1143000"/>
          </a:xfrm>
        </p:spPr>
        <p:txBody>
          <a:bodyPr>
            <a:normAutofit fontScale="90000"/>
          </a:bodyPr>
          <a:lstStyle/>
          <a:p>
            <a:pPr algn="l"/>
            <a:r>
              <a:rPr lang="en-US" altLang="ko-KR" b="1" dirty="0" smtClean="0"/>
              <a:t/>
            </a:r>
            <a:br>
              <a:rPr lang="en-US" altLang="ko-KR" b="1" dirty="0" smtClean="0"/>
            </a:br>
            <a:r>
              <a:rPr lang="en-US" altLang="ko-KR" b="1" dirty="0" smtClean="0"/>
              <a:t/>
            </a:r>
            <a:br>
              <a:rPr lang="en-US" altLang="ko-KR" b="1" dirty="0" smtClean="0"/>
            </a:br>
            <a:r>
              <a:rPr lang="en-US" altLang="ko-KR" b="1" dirty="0" smtClean="0"/>
              <a:t/>
            </a:r>
            <a:br>
              <a:rPr lang="en-US" altLang="ko-KR" b="1" dirty="0" smtClean="0"/>
            </a:br>
            <a:r>
              <a:rPr lang="en-US" altLang="ko-KR" b="1" dirty="0" smtClean="0"/>
              <a:t>   </a:t>
            </a:r>
            <a:r>
              <a:rPr lang="ko-KR" altLang="en-US" b="1" dirty="0" smtClean="0"/>
              <a:t>北</a:t>
            </a:r>
            <a:r>
              <a:rPr lang="en-US" altLang="ko-KR" b="1" dirty="0" smtClean="0"/>
              <a:t>, </a:t>
            </a:r>
            <a:r>
              <a:rPr lang="ko-KR" altLang="en-US" b="1" dirty="0" smtClean="0"/>
              <a:t>핵실험 및 로켓발사 현황과 기술</a:t>
            </a:r>
            <a:r>
              <a:rPr lang="en-US" altLang="ko-KR" b="1" dirty="0" smtClean="0"/>
              <a:t/>
            </a:r>
            <a:br>
              <a:rPr lang="en-US" altLang="ko-KR" b="1" dirty="0" smtClean="0"/>
            </a:br>
            <a:r>
              <a:rPr lang="en-US" altLang="ko-KR" sz="3100" b="1" dirty="0" smtClean="0"/>
              <a:t>1. </a:t>
            </a:r>
            <a:r>
              <a:rPr lang="ko-KR" altLang="en-US" sz="3100" b="1" dirty="0" smtClean="0"/>
              <a:t>로켓현황과 기술</a:t>
            </a:r>
            <a:r>
              <a:rPr lang="en-US" altLang="ko-KR" b="1" dirty="0" smtClean="0"/>
              <a:t/>
            </a:r>
            <a:br>
              <a:rPr lang="en-US" altLang="ko-KR" b="1" dirty="0" smtClean="0"/>
            </a:br>
            <a:r>
              <a:rPr lang="en-US" altLang="ko-KR" b="1" dirty="0" smtClean="0"/>
              <a:t>          </a:t>
            </a:r>
            <a:r>
              <a:rPr lang="ko-KR" altLang="en-US" sz="2200" b="1" dirty="0" smtClean="0"/>
              <a:t>로켓 현황 </a:t>
            </a:r>
            <a:r>
              <a:rPr lang="en-US" altLang="ko-KR" sz="2200" b="1" dirty="0" smtClean="0"/>
              <a:t>- </a:t>
            </a:r>
            <a:r>
              <a:rPr lang="ko-KR" altLang="en-US" sz="2200" b="1" dirty="0" err="1" smtClean="0"/>
              <a:t>광명성</a:t>
            </a:r>
            <a:r>
              <a:rPr lang="ko-KR" altLang="en-US" sz="2200" b="1" dirty="0" smtClean="0"/>
              <a:t> </a:t>
            </a:r>
            <a:r>
              <a:rPr lang="en-US" altLang="ko-KR" sz="2200" b="1" dirty="0" smtClean="0"/>
              <a:t>3</a:t>
            </a:r>
            <a:r>
              <a:rPr lang="ko-KR" altLang="en-US" sz="2200" b="1" dirty="0" smtClean="0"/>
              <a:t>호로 본 북한의 로켓 기술</a:t>
            </a:r>
            <a:r>
              <a:rPr lang="ko-KR" altLang="en-US" dirty="0" smtClean="0"/>
              <a:t/>
            </a:r>
            <a:br>
              <a:rPr lang="ko-KR" altLang="en-US" dirty="0" smtClean="0"/>
            </a:br>
            <a:r>
              <a:rPr lang="ko-KR" altLang="en-US" dirty="0" smtClean="0"/>
              <a:t/>
            </a:r>
            <a:br>
              <a:rPr lang="ko-KR" altLang="en-US" dirty="0" smtClean="0"/>
            </a:br>
            <a:endParaRPr lang="ko-KR" altLang="en-US" dirty="0"/>
          </a:p>
        </p:txBody>
      </p:sp>
      <p:sp>
        <p:nvSpPr>
          <p:cNvPr id="3" name="내용 개체 틀 2"/>
          <p:cNvSpPr>
            <a:spLocks noGrp="1"/>
          </p:cNvSpPr>
          <p:nvPr>
            <p:ph sz="quarter" idx="1"/>
          </p:nvPr>
        </p:nvSpPr>
        <p:spPr/>
        <p:txBody>
          <a:bodyPr/>
          <a:lstStyle/>
          <a:p>
            <a:pPr>
              <a:buNone/>
            </a:pPr>
            <a:endParaRPr lang="ko-KR" altLang="en-US" dirty="0" smtClean="0"/>
          </a:p>
          <a:p>
            <a:endParaRPr lang="ko-KR" altLang="en-US" dirty="0"/>
          </a:p>
        </p:txBody>
      </p:sp>
      <p:pic>
        <p:nvPicPr>
          <p:cNvPr id="4" name="그림 3" descr="noname01.bmp"/>
          <p:cNvPicPr>
            <a:picLocks noChangeAspect="1"/>
          </p:cNvPicPr>
          <p:nvPr/>
        </p:nvPicPr>
        <p:blipFill>
          <a:blip r:embed="rId3" cstate="print"/>
          <a:stretch>
            <a:fillRect/>
          </a:stretch>
        </p:blipFill>
        <p:spPr>
          <a:xfrm>
            <a:off x="611560" y="1916832"/>
            <a:ext cx="4129473" cy="2520280"/>
          </a:xfrm>
          <a:prstGeom prst="rect">
            <a:avLst/>
          </a:prstGeom>
        </p:spPr>
      </p:pic>
      <p:pic>
        <p:nvPicPr>
          <p:cNvPr id="5" name="그림 4" descr="2.bmp"/>
          <p:cNvPicPr>
            <a:picLocks noChangeAspect="1"/>
          </p:cNvPicPr>
          <p:nvPr/>
        </p:nvPicPr>
        <p:blipFill>
          <a:blip r:embed="rId4" cstate="print"/>
          <a:stretch>
            <a:fillRect/>
          </a:stretch>
        </p:blipFill>
        <p:spPr>
          <a:xfrm>
            <a:off x="4644008" y="1916832"/>
            <a:ext cx="3744416" cy="2520280"/>
          </a:xfrm>
          <a:prstGeom prst="rect">
            <a:avLst/>
          </a:prstGeom>
        </p:spPr>
      </p:pic>
      <p:sp>
        <p:nvSpPr>
          <p:cNvPr id="6" name="직사각형 5"/>
          <p:cNvSpPr/>
          <p:nvPr/>
        </p:nvSpPr>
        <p:spPr>
          <a:xfrm>
            <a:off x="611560" y="4549676"/>
            <a:ext cx="7848872" cy="2308324"/>
          </a:xfrm>
          <a:prstGeom prst="rect">
            <a:avLst/>
          </a:prstGeom>
        </p:spPr>
        <p:txBody>
          <a:bodyPr wrap="square">
            <a:spAutoFit/>
          </a:bodyPr>
          <a:lstStyle/>
          <a:p>
            <a:r>
              <a:rPr lang="ko-KR" altLang="en-US" dirty="0" smtClean="0"/>
              <a:t>위 사진은 </a:t>
            </a:r>
            <a:r>
              <a:rPr lang="ko-KR" altLang="en-US" dirty="0" err="1" smtClean="0"/>
              <a:t>광명성</a:t>
            </a:r>
            <a:r>
              <a:rPr lang="ko-KR" altLang="en-US" dirty="0" smtClean="0"/>
              <a:t> </a:t>
            </a:r>
            <a:r>
              <a:rPr lang="en-US" altLang="ko-KR" dirty="0" smtClean="0"/>
              <a:t>3</a:t>
            </a:r>
            <a:r>
              <a:rPr lang="ko-KR" altLang="en-US" dirty="0" smtClean="0"/>
              <a:t>호라는 인공위성을 가장한 은하</a:t>
            </a:r>
            <a:r>
              <a:rPr lang="en-US" altLang="ko-KR" dirty="0" smtClean="0"/>
              <a:t>3</a:t>
            </a:r>
            <a:r>
              <a:rPr lang="ko-KR" altLang="en-US" dirty="0" smtClean="0"/>
              <a:t>호 로켓 발사 과정과 추정 비용입니다</a:t>
            </a:r>
            <a:r>
              <a:rPr lang="en-US" altLang="ko-KR" dirty="0" smtClean="0"/>
              <a:t>.</a:t>
            </a:r>
            <a:endParaRPr lang="ko-KR" altLang="en-US" dirty="0" smtClean="0"/>
          </a:p>
          <a:p>
            <a:r>
              <a:rPr lang="ko-KR" altLang="en-US" dirty="0" smtClean="0"/>
              <a:t>하지만 </a:t>
            </a:r>
            <a:r>
              <a:rPr lang="en-US" altLang="ko-KR" dirty="0" smtClean="0"/>
              <a:t>4</a:t>
            </a:r>
            <a:r>
              <a:rPr lang="ko-KR" altLang="en-US" dirty="0" smtClean="0"/>
              <a:t>월 </a:t>
            </a:r>
            <a:r>
              <a:rPr lang="en-US" altLang="ko-KR" dirty="0" smtClean="0"/>
              <a:t>13</a:t>
            </a:r>
            <a:r>
              <a:rPr lang="ko-KR" altLang="en-US" dirty="0" smtClean="0"/>
              <a:t>일 광명성 </a:t>
            </a:r>
            <a:r>
              <a:rPr lang="en-US" altLang="ko-KR" dirty="0" smtClean="0"/>
              <a:t>3</a:t>
            </a:r>
            <a:r>
              <a:rPr lang="ko-KR" altLang="en-US" dirty="0" smtClean="0"/>
              <a:t>호를 탑재한 은하</a:t>
            </a:r>
            <a:r>
              <a:rPr lang="en-US" altLang="ko-KR" dirty="0" smtClean="0"/>
              <a:t>3</a:t>
            </a:r>
            <a:r>
              <a:rPr lang="ko-KR" altLang="en-US" dirty="0" smtClean="0"/>
              <a:t>호가 발사했고</a:t>
            </a:r>
            <a:r>
              <a:rPr lang="en-US" altLang="ko-KR" dirty="0" smtClean="0"/>
              <a:t>, </a:t>
            </a:r>
            <a:r>
              <a:rPr lang="ko-KR" altLang="en-US" dirty="0" smtClean="0"/>
              <a:t>발사 후 </a:t>
            </a:r>
            <a:r>
              <a:rPr lang="en-US" altLang="ko-KR" dirty="0" smtClean="0"/>
              <a:t>2</a:t>
            </a:r>
            <a:r>
              <a:rPr lang="ko-KR" altLang="en-US" dirty="0" err="1" smtClean="0"/>
              <a:t>분여간</a:t>
            </a:r>
            <a:r>
              <a:rPr lang="ko-KR" altLang="en-US" dirty="0" smtClean="0"/>
              <a:t> 비행하다 공중 폭발했습니다</a:t>
            </a:r>
            <a:r>
              <a:rPr lang="en-US" altLang="ko-KR" dirty="0" smtClean="0"/>
              <a:t>. </a:t>
            </a:r>
            <a:endParaRPr lang="ko-KR" altLang="en-US" dirty="0" smtClean="0"/>
          </a:p>
          <a:p>
            <a:r>
              <a:rPr lang="en-US" altLang="ko-KR" dirty="0" smtClean="0"/>
              <a:t>30</a:t>
            </a:r>
            <a:r>
              <a:rPr lang="ko-KR" altLang="en-US" dirty="0" smtClean="0"/>
              <a:t>년 넘게 축적된 북한의 로켓기술이 아직까지 완벽하지 않다는 반증입니다</a:t>
            </a:r>
            <a:r>
              <a:rPr lang="en-US" altLang="ko-KR" dirty="0" smtClean="0"/>
              <a:t>.</a:t>
            </a:r>
          </a:p>
          <a:p>
            <a:r>
              <a:rPr lang="ko-KR" altLang="en-US" dirty="0" smtClean="0"/>
              <a:t>엔진이 정상 작동하지 않거나 </a:t>
            </a:r>
            <a:r>
              <a:rPr lang="en-US" altLang="ko-KR" dirty="0" smtClean="0"/>
              <a:t>2</a:t>
            </a:r>
            <a:r>
              <a:rPr lang="ko-KR" altLang="en-US" dirty="0" smtClean="0"/>
              <a:t>단 로켓의 </a:t>
            </a:r>
            <a:r>
              <a:rPr lang="ko-KR" altLang="en-US" dirty="0" err="1" smtClean="0"/>
              <a:t>재점화가</a:t>
            </a:r>
            <a:r>
              <a:rPr lang="ko-KR" altLang="en-US" dirty="0" smtClean="0"/>
              <a:t> 되지 않는 추진시스템 이상으로  인한 실패요인이 가장 높다고 합니다</a:t>
            </a:r>
            <a:r>
              <a:rPr lang="en-US" altLang="ko-KR" dirty="0" smtClean="0"/>
              <a:t>.</a:t>
            </a:r>
            <a:endParaRPr lang="ko-KR" altLang="en-US" dirty="0" smtClean="0"/>
          </a:p>
          <a:p>
            <a:endParaRPr lang="ko-KR"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b="1" dirty="0" smtClean="0"/>
              <a:t/>
            </a:r>
            <a:br>
              <a:rPr lang="en-US" altLang="ko-KR" b="1" dirty="0" smtClean="0"/>
            </a:br>
            <a:r>
              <a:rPr lang="ko-KR" altLang="en-US" sz="3100" b="1" dirty="0" smtClean="0"/>
              <a:t>북한 로켓 기술</a:t>
            </a:r>
            <a:r>
              <a:rPr lang="ko-KR" altLang="en-US" dirty="0" smtClean="0"/>
              <a:t/>
            </a:r>
            <a:br>
              <a:rPr lang="ko-KR" altLang="en-US" dirty="0" smtClean="0"/>
            </a:br>
            <a:endParaRPr lang="ko-KR" altLang="en-US" dirty="0"/>
          </a:p>
        </p:txBody>
      </p:sp>
      <p:pic>
        <p:nvPicPr>
          <p:cNvPr id="4" name="내용 개체 틀 3" descr="3.bmp"/>
          <p:cNvPicPr>
            <a:picLocks noGrp="1" noChangeAspect="1"/>
          </p:cNvPicPr>
          <p:nvPr>
            <p:ph sz="quarter" idx="1"/>
          </p:nvPr>
        </p:nvPicPr>
        <p:blipFill>
          <a:blip r:embed="rId2" cstate="print"/>
          <a:stretch>
            <a:fillRect/>
          </a:stretch>
        </p:blipFill>
        <p:spPr>
          <a:xfrm>
            <a:off x="1475656" y="1268760"/>
            <a:ext cx="6336704" cy="2160240"/>
          </a:xfrm>
        </p:spPr>
      </p:pic>
      <p:sp>
        <p:nvSpPr>
          <p:cNvPr id="5" name="직사각형 4"/>
          <p:cNvSpPr/>
          <p:nvPr/>
        </p:nvSpPr>
        <p:spPr>
          <a:xfrm>
            <a:off x="395536" y="3501008"/>
            <a:ext cx="8280920" cy="1477328"/>
          </a:xfrm>
          <a:prstGeom prst="rect">
            <a:avLst/>
          </a:prstGeom>
        </p:spPr>
        <p:txBody>
          <a:bodyPr wrap="square">
            <a:spAutoFit/>
          </a:bodyPr>
          <a:lstStyle/>
          <a:p>
            <a:r>
              <a:rPr lang="ko-KR" altLang="en-US" dirty="0" smtClean="0"/>
              <a:t>북한은 </a:t>
            </a:r>
            <a:r>
              <a:rPr lang="ko-KR" altLang="en-US" dirty="0" err="1" smtClean="0"/>
              <a:t>대포동</a:t>
            </a:r>
            <a:r>
              <a:rPr lang="ko-KR" altLang="en-US" dirty="0" smtClean="0"/>
              <a:t> </a:t>
            </a:r>
            <a:r>
              <a:rPr lang="en-US" altLang="ko-KR" dirty="0" smtClean="0"/>
              <a:t>2</a:t>
            </a:r>
            <a:r>
              <a:rPr lang="ko-KR" altLang="en-US" dirty="0" smtClean="0"/>
              <a:t>호 탄도미사일을 개발하기 위해 총 네 차례의 발사실험을 실시하였지만</a:t>
            </a:r>
            <a:r>
              <a:rPr lang="en-US" altLang="ko-KR" dirty="0" smtClean="0"/>
              <a:t>, </a:t>
            </a:r>
            <a:r>
              <a:rPr lang="ko-KR" altLang="en-US" dirty="0" smtClean="0"/>
              <a:t>완전한 수준으로 개발하지는 못했습니다</a:t>
            </a:r>
            <a:r>
              <a:rPr lang="en-US" altLang="ko-KR" dirty="0" smtClean="0"/>
              <a:t>. </a:t>
            </a:r>
            <a:r>
              <a:rPr lang="ko-KR" altLang="en-US" dirty="0" smtClean="0"/>
              <a:t>전반적으로 볼 때 상당히 근접했고 </a:t>
            </a:r>
            <a:r>
              <a:rPr lang="en-US" altLang="ko-KR" dirty="0" smtClean="0"/>
              <a:t>3</a:t>
            </a:r>
            <a:r>
              <a:rPr lang="ko-KR" altLang="en-US" dirty="0" smtClean="0"/>
              <a:t>단 추진체 분리에 성공하였지만</a:t>
            </a:r>
            <a:r>
              <a:rPr lang="en-US" altLang="ko-KR" dirty="0" smtClean="0"/>
              <a:t>, </a:t>
            </a:r>
            <a:r>
              <a:rPr lang="ko-KR" altLang="en-US" dirty="0" smtClean="0"/>
              <a:t>마지막 단계에서 추력부족으로 </a:t>
            </a:r>
            <a:r>
              <a:rPr lang="ko-KR" altLang="en-US" dirty="0" err="1" smtClean="0"/>
              <a:t>위성체가</a:t>
            </a:r>
            <a:r>
              <a:rPr lang="ko-KR" altLang="en-US" dirty="0" smtClean="0"/>
              <a:t> 인공위성 가능속도에 조금 못 미쳤습니다</a:t>
            </a:r>
            <a:r>
              <a:rPr lang="en-US" altLang="ko-KR" dirty="0" smtClean="0"/>
              <a:t>. </a:t>
            </a:r>
          </a:p>
          <a:p>
            <a:endParaRPr lang="ko-KR" altLang="en-US" dirty="0"/>
          </a:p>
        </p:txBody>
      </p:sp>
      <p:sp>
        <p:nvSpPr>
          <p:cNvPr id="1025" name="Rectangle 1"/>
          <p:cNvSpPr>
            <a:spLocks noChangeArrowheads="1"/>
          </p:cNvSpPr>
          <p:nvPr/>
        </p:nvSpPr>
        <p:spPr bwMode="auto">
          <a:xfrm>
            <a:off x="395536" y="4581128"/>
            <a:ext cx="813690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b="0" i="0" u="none" strike="noStrike" cap="none" normalizeH="0" baseline="0" dirty="0" smtClean="0">
                <a:ln>
                  <a:noFill/>
                </a:ln>
                <a:solidFill>
                  <a:srgbClr val="000000"/>
                </a:solidFill>
                <a:effectLst/>
                <a:latin typeface="+mn-ea"/>
                <a:cs typeface="굴림" pitchFamily="50" charset="-127"/>
              </a:rPr>
              <a:t>이 자료를 통해서 윤웅섭 연세대 기계공학과 교수는 </a:t>
            </a:r>
            <a:r>
              <a:rPr kumimoji="1" lang="ko-KR" altLang="ko-KR" b="0" i="0" u="none" strike="noStrike" cap="none" normalizeH="0" baseline="0" dirty="0" smtClean="0">
                <a:ln>
                  <a:noFill/>
                </a:ln>
                <a:solidFill>
                  <a:srgbClr val="000000"/>
                </a:solidFill>
                <a:effectLst/>
                <a:latin typeface="+mn-ea"/>
                <a:cs typeface="굴림" pitchFamily="50" charset="-127"/>
              </a:rPr>
              <a:t>"</a:t>
            </a:r>
            <a:r>
              <a:rPr kumimoji="1" lang="ko-KR" b="0" i="0" u="none" strike="noStrike" cap="none" normalizeH="0" baseline="0" dirty="0" smtClean="0">
                <a:ln>
                  <a:noFill/>
                </a:ln>
                <a:solidFill>
                  <a:srgbClr val="000000"/>
                </a:solidFill>
                <a:effectLst/>
                <a:latin typeface="+mn-ea"/>
                <a:cs typeface="굴림" pitchFamily="50" charset="-127"/>
              </a:rPr>
              <a:t>북한은 우리보다 </a:t>
            </a:r>
            <a:r>
              <a:rPr kumimoji="1" lang="ko-KR" altLang="ko-KR" b="0" i="0" u="none" strike="noStrike" cap="none" normalizeH="0" baseline="0" dirty="0" smtClean="0">
                <a:ln>
                  <a:noFill/>
                </a:ln>
                <a:solidFill>
                  <a:srgbClr val="000000"/>
                </a:solidFill>
                <a:effectLst/>
                <a:latin typeface="+mn-ea"/>
                <a:cs typeface="굴림" pitchFamily="50" charset="-127"/>
              </a:rPr>
              <a:t>10</a:t>
            </a:r>
            <a:r>
              <a:rPr kumimoji="1" lang="ko-KR" b="0" i="0" u="none" strike="noStrike" cap="none" normalizeH="0" baseline="0" dirty="0" smtClean="0">
                <a:ln>
                  <a:noFill/>
                </a:ln>
                <a:solidFill>
                  <a:srgbClr val="000000"/>
                </a:solidFill>
                <a:effectLst/>
                <a:latin typeface="+mn-ea"/>
                <a:cs typeface="굴림" pitchFamily="50" charset="-127"/>
              </a:rPr>
              <a:t>년 정도 앞선 로켓</a:t>
            </a:r>
            <a:r>
              <a:rPr kumimoji="1" lang="ko-KR" altLang="ko-KR" b="0" i="0" u="none" strike="noStrike" cap="none" normalizeH="0" baseline="0" dirty="0" smtClean="0">
                <a:ln>
                  <a:noFill/>
                </a:ln>
                <a:solidFill>
                  <a:srgbClr val="000000"/>
                </a:solidFill>
                <a:effectLst/>
                <a:latin typeface="+mn-ea"/>
                <a:cs typeface="굴림" pitchFamily="50" charset="-127"/>
              </a:rPr>
              <a:t>(</a:t>
            </a:r>
            <a:r>
              <a:rPr kumimoji="1" lang="ko-KR" b="0" i="0" u="none" strike="noStrike" cap="none" normalizeH="0" baseline="0" dirty="0" err="1" smtClean="0">
                <a:ln>
                  <a:noFill/>
                </a:ln>
                <a:solidFill>
                  <a:srgbClr val="000000"/>
                </a:solidFill>
                <a:effectLst/>
                <a:latin typeface="+mn-ea"/>
                <a:cs typeface="굴림" pitchFamily="50" charset="-127"/>
              </a:rPr>
              <a:t>발사체</a:t>
            </a:r>
            <a:r>
              <a:rPr kumimoji="1" lang="ko-KR" altLang="ko-KR" b="0" i="0" u="none" strike="noStrike" cap="none" normalizeH="0" baseline="0" dirty="0" smtClean="0">
                <a:ln>
                  <a:noFill/>
                </a:ln>
                <a:solidFill>
                  <a:srgbClr val="000000"/>
                </a:solidFill>
                <a:effectLst/>
                <a:latin typeface="+mn-ea"/>
                <a:cs typeface="굴림" pitchFamily="50" charset="-127"/>
              </a:rPr>
              <a:t>) </a:t>
            </a:r>
            <a:r>
              <a:rPr kumimoji="1" lang="ko-KR" b="0" i="0" u="none" strike="noStrike" cap="none" normalizeH="0" baseline="0" dirty="0" smtClean="0">
                <a:ln>
                  <a:noFill/>
                </a:ln>
                <a:solidFill>
                  <a:srgbClr val="000000"/>
                </a:solidFill>
                <a:effectLst/>
                <a:latin typeface="+mn-ea"/>
                <a:cs typeface="굴림" pitchFamily="50" charset="-127"/>
              </a:rPr>
              <a:t>기술을 보유하고 있다</a:t>
            </a:r>
            <a:r>
              <a:rPr kumimoji="1" lang="ko-KR" altLang="ko-KR" b="0" i="0" u="none" strike="noStrike" cap="none" normalizeH="0" baseline="0" dirty="0" smtClean="0">
                <a:ln>
                  <a:noFill/>
                </a:ln>
                <a:solidFill>
                  <a:srgbClr val="000000"/>
                </a:solidFill>
                <a:effectLst/>
                <a:latin typeface="+mn-ea"/>
                <a:cs typeface="굴림" pitchFamily="50" charset="-127"/>
              </a:rPr>
              <a:t>"</a:t>
            </a:r>
            <a:r>
              <a:rPr kumimoji="1" lang="ko-KR" b="0" i="0" u="none" strike="noStrike" cap="none" normalizeH="0" baseline="0" dirty="0" smtClean="0">
                <a:ln>
                  <a:noFill/>
                </a:ln>
                <a:solidFill>
                  <a:srgbClr val="000000"/>
                </a:solidFill>
                <a:effectLst/>
                <a:latin typeface="+mn-ea"/>
                <a:cs typeface="굴림" pitchFamily="50" charset="-127"/>
              </a:rPr>
              <a:t>고 했지만 그 외 전문가들은 북한 로켓이 중국 시스템과 비슷하며 중국의 </a:t>
            </a:r>
            <a:r>
              <a:rPr kumimoji="1" lang="ko-KR" altLang="ko-KR" b="0" i="0" u="none" strike="noStrike" cap="none" normalizeH="0" baseline="0" dirty="0" smtClean="0">
                <a:ln>
                  <a:noFill/>
                </a:ln>
                <a:solidFill>
                  <a:srgbClr val="000000"/>
                </a:solidFill>
                <a:effectLst/>
                <a:latin typeface="+mn-ea"/>
                <a:cs typeface="굴림" pitchFamily="50" charset="-127"/>
              </a:rPr>
              <a:t>1970</a:t>
            </a:r>
            <a:r>
              <a:rPr kumimoji="1" lang="ko-KR" b="0" i="0" u="none" strike="noStrike" cap="none" normalizeH="0" baseline="0" dirty="0" smtClean="0">
                <a:ln>
                  <a:noFill/>
                </a:ln>
                <a:solidFill>
                  <a:srgbClr val="000000"/>
                </a:solidFill>
                <a:effectLst/>
                <a:latin typeface="+mn-ea"/>
                <a:cs typeface="굴림" pitchFamily="50" charset="-127"/>
              </a:rPr>
              <a:t>년대 수준이라고 평가하고 있습니다</a:t>
            </a:r>
            <a:r>
              <a:rPr kumimoji="1" lang="ko-KR" altLang="ko-KR" b="0" i="0" u="none" strike="noStrike" cap="none" normalizeH="0" baseline="0" dirty="0" smtClean="0">
                <a:ln>
                  <a:noFill/>
                </a:ln>
                <a:solidFill>
                  <a:srgbClr val="000000"/>
                </a:solidFill>
                <a:effectLst/>
                <a:latin typeface="+mn-ea"/>
                <a:cs typeface="굴림" pitchFamily="50" charset="-127"/>
              </a:rPr>
              <a:t>.</a:t>
            </a:r>
            <a:endParaRPr kumimoji="1" lang="ko-KR" altLang="ko-KR" b="0" i="0" u="none" strike="noStrike" cap="none" normalizeH="0" baseline="0" dirty="0" smtClean="0">
              <a:ln>
                <a:noFill/>
              </a:ln>
              <a:solidFill>
                <a:schemeClr val="tx1"/>
              </a:solidFill>
              <a:effectLst/>
              <a:latin typeface="+mn-ea"/>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ko-KR" b="0" i="0" u="none" strike="noStrike" cap="none" normalizeH="0" baseline="0" dirty="0" smtClean="0">
                <a:ln>
                  <a:noFill/>
                </a:ln>
                <a:solidFill>
                  <a:srgbClr val="000000"/>
                </a:solidFill>
                <a:effectLst/>
                <a:latin typeface="+mn-ea"/>
                <a:cs typeface="굴림" pitchFamily="50" charset="-127"/>
              </a:rPr>
              <a:t>  </a:t>
            </a:r>
            <a:endParaRPr kumimoji="1" lang="ko-KR" altLang="ko-KR" b="0" i="0" u="none" strike="noStrike" cap="none" normalizeH="0" baseline="0" dirty="0" smtClean="0">
              <a:ln>
                <a:noFill/>
              </a:ln>
              <a:solidFill>
                <a:schemeClr val="tx1"/>
              </a:solidFill>
              <a:effectLst/>
              <a:latin typeface="+mn-ea"/>
              <a:cs typeface="굴림" pitchFamily="50"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pPr algn="l"/>
            <a:r>
              <a:rPr lang="en-US" altLang="ko-KR" sz="2800" dirty="0" smtClean="0"/>
              <a:t/>
            </a:r>
            <a:br>
              <a:rPr lang="en-US" altLang="ko-KR" sz="2800" dirty="0" smtClean="0"/>
            </a:br>
            <a:r>
              <a:rPr lang="en-US" altLang="ko-KR" sz="2800" dirty="0" smtClean="0"/>
              <a:t>2. </a:t>
            </a:r>
            <a:r>
              <a:rPr lang="ko-KR" altLang="en-US" sz="2800" dirty="0" smtClean="0"/>
              <a:t>핵실험 현황 및 기술</a:t>
            </a:r>
            <a:r>
              <a:rPr lang="en-US" altLang="ko-KR" sz="2800" dirty="0" smtClean="0"/>
              <a:t/>
            </a:r>
            <a:br>
              <a:rPr lang="en-US" altLang="ko-KR" sz="2800" dirty="0" smtClean="0"/>
            </a:br>
            <a:r>
              <a:rPr lang="en-US" altLang="ko-KR" sz="2800" dirty="0" smtClean="0"/>
              <a:t/>
            </a:r>
            <a:br>
              <a:rPr lang="en-US" altLang="ko-KR" sz="2800" dirty="0" smtClean="0"/>
            </a:br>
            <a:r>
              <a:rPr lang="en-US" altLang="ko-KR" sz="2800" dirty="0" smtClean="0"/>
              <a:t>          </a:t>
            </a:r>
            <a:r>
              <a:rPr lang="ko-KR" altLang="en-US" sz="2800" b="1" dirty="0" smtClean="0"/>
              <a:t>핵실험 현황 </a:t>
            </a:r>
            <a:r>
              <a:rPr lang="en-US" altLang="ko-KR" sz="2800" b="1" dirty="0" smtClean="0"/>
              <a:t>- </a:t>
            </a:r>
            <a:r>
              <a:rPr lang="ko-KR" altLang="en-US" sz="2800" b="1" dirty="0" smtClean="0"/>
              <a:t>북</a:t>
            </a:r>
            <a:r>
              <a:rPr lang="en-US" altLang="ko-KR" sz="2800" b="1" dirty="0" smtClean="0"/>
              <a:t>, 3</a:t>
            </a:r>
            <a:r>
              <a:rPr lang="ko-KR" altLang="en-US" sz="2800" b="1" dirty="0" smtClean="0"/>
              <a:t>차 핵실험 동향 포착</a:t>
            </a:r>
            <a:r>
              <a:rPr lang="ko-KR" altLang="en-US" sz="2800" dirty="0" smtClean="0"/>
              <a:t/>
            </a:r>
            <a:br>
              <a:rPr lang="ko-KR" altLang="en-US" sz="2800" dirty="0" smtClean="0"/>
            </a:br>
            <a:endParaRPr lang="ko-KR" altLang="en-US" sz="2800" dirty="0"/>
          </a:p>
        </p:txBody>
      </p:sp>
      <p:pic>
        <p:nvPicPr>
          <p:cNvPr id="4" name="내용 개체 틀 3" descr="4.bmp"/>
          <p:cNvPicPr>
            <a:picLocks noGrp="1" noChangeAspect="1"/>
          </p:cNvPicPr>
          <p:nvPr>
            <p:ph sz="quarter" idx="1"/>
          </p:nvPr>
        </p:nvPicPr>
        <p:blipFill>
          <a:blip r:embed="rId2" cstate="print"/>
          <a:stretch>
            <a:fillRect/>
          </a:stretch>
        </p:blipFill>
        <p:spPr>
          <a:xfrm>
            <a:off x="899592" y="1556792"/>
            <a:ext cx="3744416" cy="2378210"/>
          </a:xfrm>
        </p:spPr>
      </p:pic>
      <p:pic>
        <p:nvPicPr>
          <p:cNvPr id="5" name="그림 4" descr="5.bmp"/>
          <p:cNvPicPr>
            <a:picLocks noChangeAspect="1"/>
          </p:cNvPicPr>
          <p:nvPr/>
        </p:nvPicPr>
        <p:blipFill>
          <a:blip r:embed="rId3" cstate="print"/>
          <a:stretch>
            <a:fillRect/>
          </a:stretch>
        </p:blipFill>
        <p:spPr>
          <a:xfrm>
            <a:off x="4572000" y="1556792"/>
            <a:ext cx="3710530" cy="2376264"/>
          </a:xfrm>
          <a:prstGeom prst="rect">
            <a:avLst/>
          </a:prstGeom>
        </p:spPr>
      </p:pic>
      <p:sp>
        <p:nvSpPr>
          <p:cNvPr id="26625" name="Rectangle 1"/>
          <p:cNvSpPr>
            <a:spLocks noChangeArrowheads="1"/>
          </p:cNvSpPr>
          <p:nvPr/>
        </p:nvSpPr>
        <p:spPr bwMode="auto">
          <a:xfrm>
            <a:off x="539552" y="4164955"/>
            <a:ext cx="11450883"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mn-ea"/>
                <a:cs typeface="굴림" pitchFamily="50" charset="-127"/>
              </a:rPr>
              <a:t>2012</a:t>
            </a:r>
            <a:r>
              <a:rPr kumimoji="1" lang="ko-KR" altLang="en-US" b="0" i="0" u="none" strike="noStrike" cap="none" normalizeH="0" baseline="0" dirty="0" smtClean="0">
                <a:ln>
                  <a:noFill/>
                </a:ln>
                <a:solidFill>
                  <a:srgbClr val="000000"/>
                </a:solidFill>
                <a:effectLst/>
                <a:latin typeface="+mn-ea"/>
                <a:cs typeface="굴림" pitchFamily="50" charset="-127"/>
              </a:rPr>
              <a:t>년 </a:t>
            </a:r>
            <a:r>
              <a:rPr kumimoji="1" lang="en-US" altLang="ko-KR" b="0" i="0" u="none" strike="noStrike" cap="none" normalizeH="0" baseline="0" dirty="0" smtClean="0">
                <a:ln>
                  <a:noFill/>
                </a:ln>
                <a:solidFill>
                  <a:srgbClr val="000000"/>
                </a:solidFill>
                <a:effectLst/>
                <a:latin typeface="+mn-ea"/>
                <a:cs typeface="굴림" pitchFamily="50" charset="-127"/>
              </a:rPr>
              <a:t>5</a:t>
            </a:r>
            <a:r>
              <a:rPr kumimoji="1" lang="ko-KR" altLang="en-US" b="0" i="0" u="none" strike="noStrike" cap="none" normalizeH="0" baseline="0" dirty="0" smtClean="0">
                <a:ln>
                  <a:noFill/>
                </a:ln>
                <a:solidFill>
                  <a:srgbClr val="000000"/>
                </a:solidFill>
                <a:effectLst/>
                <a:latin typeface="+mn-ea"/>
                <a:cs typeface="굴림" pitchFamily="50" charset="-127"/>
              </a:rPr>
              <a:t>월 </a:t>
            </a:r>
            <a:r>
              <a:rPr kumimoji="1" lang="en-US" altLang="ko-KR" b="0" i="0" u="none" strike="noStrike" cap="none" normalizeH="0" baseline="0" dirty="0" smtClean="0">
                <a:ln>
                  <a:noFill/>
                </a:ln>
                <a:solidFill>
                  <a:srgbClr val="000000"/>
                </a:solidFill>
                <a:effectLst/>
                <a:latin typeface="+mn-ea"/>
                <a:cs typeface="굴림" pitchFamily="50" charset="-127"/>
              </a:rPr>
              <a:t>23</a:t>
            </a:r>
            <a:r>
              <a:rPr kumimoji="1" lang="ko-KR" altLang="en-US" b="0" i="0" u="none" strike="noStrike" cap="none" normalizeH="0" baseline="0" dirty="0" smtClean="0">
                <a:ln>
                  <a:noFill/>
                </a:ln>
                <a:solidFill>
                  <a:srgbClr val="000000"/>
                </a:solidFill>
                <a:effectLst/>
                <a:latin typeface="+mn-ea"/>
                <a:cs typeface="굴림" pitchFamily="50" charset="-127"/>
              </a:rPr>
              <a:t>일 이슈화된 북 </a:t>
            </a:r>
            <a:r>
              <a:rPr kumimoji="1" lang="en-US" altLang="ko-KR" b="0" i="0" u="none" strike="noStrike" cap="none" normalizeH="0" baseline="0" dirty="0" smtClean="0">
                <a:ln>
                  <a:noFill/>
                </a:ln>
                <a:solidFill>
                  <a:srgbClr val="000000"/>
                </a:solidFill>
                <a:effectLst/>
                <a:latin typeface="+mn-ea"/>
                <a:cs typeface="굴림" pitchFamily="50" charset="-127"/>
              </a:rPr>
              <a:t>3</a:t>
            </a:r>
            <a:r>
              <a:rPr kumimoji="1" lang="ko-KR" altLang="en-US" b="0" i="0" u="none" strike="noStrike" cap="none" normalizeH="0" baseline="0" dirty="0" smtClean="0">
                <a:ln>
                  <a:noFill/>
                </a:ln>
                <a:solidFill>
                  <a:srgbClr val="000000"/>
                </a:solidFill>
                <a:effectLst/>
                <a:latin typeface="+mn-ea"/>
                <a:cs typeface="굴림" pitchFamily="50" charset="-127"/>
              </a:rPr>
              <a:t>차 핵실험 동향 포착 그림입니다</a:t>
            </a:r>
            <a:r>
              <a:rPr kumimoji="1" lang="en-US" altLang="ko-KR" b="0" i="0" u="none" strike="noStrike" cap="none" normalizeH="0" baseline="0" dirty="0" smtClean="0">
                <a:ln>
                  <a:noFill/>
                </a:ln>
                <a:solidFill>
                  <a:srgbClr val="000000"/>
                </a:solidFill>
                <a:effectLst/>
                <a:latin typeface="+mn-ea"/>
                <a:cs typeface="굴림" pitchFamily="50" charset="-127"/>
              </a:rPr>
              <a:t>.</a:t>
            </a:r>
            <a:endParaRPr kumimoji="1" lang="en-US" altLang="ko-KR" b="0" i="0" u="none" strike="noStrike" cap="none" normalizeH="0" baseline="0" dirty="0" smtClean="0">
              <a:ln>
                <a:noFill/>
              </a:ln>
              <a:solidFill>
                <a:schemeClr val="tx1"/>
              </a:solidFill>
              <a:effectLst/>
              <a:latin typeface="+mn-ea"/>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0" i="0" u="none" strike="noStrike" cap="none" normalizeH="0" baseline="0" dirty="0" smtClean="0">
                <a:ln>
                  <a:noFill/>
                </a:ln>
                <a:solidFill>
                  <a:srgbClr val="000000"/>
                </a:solidFill>
                <a:effectLst/>
                <a:latin typeface="+mn-ea"/>
                <a:cs typeface="굴림" pitchFamily="50" charset="-127"/>
              </a:rPr>
              <a:t>미국의 상업위성 디지털 글로브가 지난 </a:t>
            </a:r>
            <a:r>
              <a:rPr kumimoji="1" lang="en-US" altLang="ko-KR" b="0" i="0" u="none" strike="noStrike" cap="none" normalizeH="0" baseline="0" dirty="0" smtClean="0">
                <a:ln>
                  <a:noFill/>
                </a:ln>
                <a:solidFill>
                  <a:srgbClr val="000000"/>
                </a:solidFill>
                <a:effectLst/>
                <a:latin typeface="+mn-ea"/>
                <a:cs typeface="굴림" pitchFamily="50" charset="-127"/>
              </a:rPr>
              <a:t>9</a:t>
            </a:r>
            <a:r>
              <a:rPr kumimoji="1" lang="ko-KR" altLang="en-US" b="0" i="0" u="none" strike="noStrike" cap="none" normalizeH="0" baseline="0" dirty="0" smtClean="0">
                <a:ln>
                  <a:noFill/>
                </a:ln>
                <a:solidFill>
                  <a:srgbClr val="000000"/>
                </a:solidFill>
                <a:effectLst/>
                <a:latin typeface="+mn-ea"/>
                <a:cs typeface="굴림" pitchFamily="50" charset="-127"/>
              </a:rPr>
              <a:t>일 찍은 함경북도 길주군 풍계립니다</a:t>
            </a:r>
            <a:r>
              <a:rPr kumimoji="1" lang="en-US" altLang="ko-KR" b="0" i="0" u="none" strike="noStrike" cap="none" normalizeH="0" baseline="0" dirty="0" smtClean="0">
                <a:ln>
                  <a:noFill/>
                </a:ln>
                <a:solidFill>
                  <a:srgbClr val="000000"/>
                </a:solidFill>
                <a:effectLst/>
                <a:latin typeface="+mn-ea"/>
                <a:cs typeface="굴림" pitchFamily="50" charset="-127"/>
              </a:rPr>
              <a:t>. </a:t>
            </a:r>
            <a:endParaRPr kumimoji="1" lang="en-US" altLang="ko-KR" b="0" i="0" u="none" strike="noStrike" cap="none" normalizeH="0" baseline="0" dirty="0" smtClean="0">
              <a:ln>
                <a:noFill/>
              </a:ln>
              <a:solidFill>
                <a:schemeClr val="tx1"/>
              </a:solidFill>
              <a:effectLst/>
              <a:latin typeface="+mn-ea"/>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0" i="0" u="none" strike="noStrike" cap="none" normalizeH="0" baseline="0" dirty="0" err="1" smtClean="0">
                <a:ln>
                  <a:noFill/>
                </a:ln>
                <a:solidFill>
                  <a:srgbClr val="000000"/>
                </a:solidFill>
                <a:effectLst/>
                <a:latin typeface="+mn-ea"/>
                <a:cs typeface="굴림" pitchFamily="50" charset="-127"/>
              </a:rPr>
              <a:t>풍계리는</a:t>
            </a:r>
            <a:r>
              <a:rPr kumimoji="1" lang="ko-KR" altLang="en-US" b="0" i="0" u="none" strike="noStrike" cap="none" normalizeH="0" baseline="0" dirty="0" smtClean="0">
                <a:ln>
                  <a:noFill/>
                </a:ln>
                <a:solidFill>
                  <a:srgbClr val="000000"/>
                </a:solidFill>
                <a:effectLst/>
                <a:latin typeface="+mn-ea"/>
                <a:cs typeface="굴림" pitchFamily="50" charset="-127"/>
              </a:rPr>
              <a:t> 지난 </a:t>
            </a:r>
            <a:r>
              <a:rPr kumimoji="1" lang="en-US" altLang="ko-KR" b="0" i="0" u="none" strike="noStrike" cap="none" normalizeH="0" baseline="0" dirty="0" smtClean="0">
                <a:ln>
                  <a:noFill/>
                </a:ln>
                <a:solidFill>
                  <a:srgbClr val="000000"/>
                </a:solidFill>
                <a:effectLst/>
                <a:latin typeface="+mn-ea"/>
                <a:cs typeface="굴림" pitchFamily="50" charset="-127"/>
              </a:rPr>
              <a:t>2006</a:t>
            </a:r>
            <a:r>
              <a:rPr kumimoji="1" lang="ko-KR" altLang="en-US" b="0" i="0" u="none" strike="noStrike" cap="none" normalizeH="0" baseline="0" dirty="0" smtClean="0">
                <a:ln>
                  <a:noFill/>
                </a:ln>
                <a:solidFill>
                  <a:srgbClr val="000000"/>
                </a:solidFill>
                <a:effectLst/>
                <a:latin typeface="+mn-ea"/>
                <a:cs typeface="굴림" pitchFamily="50" charset="-127"/>
              </a:rPr>
              <a:t>년과 </a:t>
            </a:r>
            <a:r>
              <a:rPr kumimoji="1" lang="en-US" altLang="ko-KR" b="0" i="0" u="none" strike="noStrike" cap="none" normalizeH="0" baseline="0" dirty="0" smtClean="0">
                <a:ln>
                  <a:noFill/>
                </a:ln>
                <a:solidFill>
                  <a:srgbClr val="000000"/>
                </a:solidFill>
                <a:effectLst/>
                <a:latin typeface="+mn-ea"/>
                <a:cs typeface="굴림" pitchFamily="50" charset="-127"/>
              </a:rPr>
              <a:t>2009</a:t>
            </a:r>
            <a:r>
              <a:rPr kumimoji="1" lang="ko-KR" altLang="en-US" b="0" i="0" u="none" strike="noStrike" cap="none" normalizeH="0" baseline="0" dirty="0" smtClean="0">
                <a:ln>
                  <a:noFill/>
                </a:ln>
                <a:solidFill>
                  <a:srgbClr val="000000"/>
                </a:solidFill>
                <a:effectLst/>
                <a:latin typeface="+mn-ea"/>
                <a:cs typeface="굴림" pitchFamily="50" charset="-127"/>
              </a:rPr>
              <a:t>년 북한이 핵실험을 실시한 곳입니다</a:t>
            </a:r>
            <a:r>
              <a:rPr kumimoji="1" lang="en-US" altLang="ko-KR" b="0" i="0" u="none" strike="noStrike" cap="none" normalizeH="0" baseline="0" dirty="0" smtClean="0">
                <a:ln>
                  <a:noFill/>
                </a:ln>
                <a:solidFill>
                  <a:srgbClr val="000000"/>
                </a:solidFill>
                <a:effectLst/>
                <a:latin typeface="+mn-ea"/>
                <a:cs typeface="굴림" pitchFamily="50" charset="-127"/>
              </a:rPr>
              <a:t>.</a:t>
            </a:r>
            <a:endParaRPr kumimoji="1" lang="en-US" altLang="ko-KR" b="0" i="0" u="none" strike="noStrike" cap="none" normalizeH="0" baseline="0" dirty="0" smtClean="0">
              <a:ln>
                <a:noFill/>
              </a:ln>
              <a:solidFill>
                <a:schemeClr val="tx1"/>
              </a:solidFill>
              <a:effectLst/>
              <a:latin typeface="+mn-ea"/>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0" i="0" u="none" strike="noStrike" cap="none" normalizeH="0" baseline="0" dirty="0" smtClean="0">
                <a:ln>
                  <a:noFill/>
                </a:ln>
                <a:solidFill>
                  <a:srgbClr val="000000"/>
                </a:solidFill>
                <a:effectLst/>
                <a:latin typeface="+mn-ea"/>
                <a:cs typeface="굴림" pitchFamily="50" charset="-127"/>
              </a:rPr>
              <a:t>새로 만들어진 도로와 </a:t>
            </a:r>
            <a:r>
              <a:rPr kumimoji="1" lang="ko-KR" altLang="en-US" b="0" i="0" u="none" strike="noStrike" cap="none" normalizeH="0" baseline="0" dirty="0" err="1" smtClean="0">
                <a:ln>
                  <a:noFill/>
                </a:ln>
                <a:solidFill>
                  <a:srgbClr val="000000"/>
                </a:solidFill>
                <a:effectLst/>
                <a:latin typeface="+mn-ea"/>
                <a:cs typeface="굴림" pitchFamily="50" charset="-127"/>
              </a:rPr>
              <a:t>탄광차가</a:t>
            </a:r>
            <a:r>
              <a:rPr kumimoji="1" lang="ko-KR" altLang="en-US" b="0" i="0" u="none" strike="noStrike" cap="none" normalizeH="0" baseline="0" dirty="0" smtClean="0">
                <a:ln>
                  <a:noFill/>
                </a:ln>
                <a:solidFill>
                  <a:srgbClr val="000000"/>
                </a:solidFill>
                <a:effectLst/>
                <a:latin typeface="+mn-ea"/>
                <a:cs typeface="굴림" pitchFamily="50" charset="-127"/>
              </a:rPr>
              <a:t> 눈에 띕니다</a:t>
            </a:r>
            <a:r>
              <a:rPr kumimoji="1" lang="en-US" altLang="ko-KR" b="0" i="0" u="none" strike="noStrike" cap="none" normalizeH="0" baseline="0" dirty="0" smtClean="0">
                <a:ln>
                  <a:noFill/>
                </a:ln>
                <a:solidFill>
                  <a:srgbClr val="000000"/>
                </a:solidFill>
                <a:effectLst/>
                <a:latin typeface="+mn-ea"/>
                <a:cs typeface="굴림" pitchFamily="50" charset="-127"/>
              </a:rPr>
              <a:t>. </a:t>
            </a:r>
            <a:endParaRPr kumimoji="1" lang="en-US" altLang="ko-KR" b="0" i="0" u="none" strike="noStrike" cap="none" normalizeH="0" baseline="0" dirty="0" smtClean="0">
              <a:ln>
                <a:noFill/>
              </a:ln>
              <a:solidFill>
                <a:schemeClr val="tx1"/>
              </a:solidFill>
              <a:effectLst/>
              <a:latin typeface="+mn-ea"/>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0" i="0" u="none" strike="noStrike" cap="none" normalizeH="0" baseline="0" dirty="0" smtClean="0">
                <a:ln>
                  <a:noFill/>
                </a:ln>
                <a:solidFill>
                  <a:srgbClr val="000000"/>
                </a:solidFill>
                <a:effectLst/>
                <a:latin typeface="+mn-ea"/>
                <a:cs typeface="굴림" pitchFamily="50" charset="-127"/>
              </a:rPr>
              <a:t>조금 더 넓은 범위를 보면 새로운 구조물과 땅이 파헤쳐진 흔적</a:t>
            </a:r>
            <a:r>
              <a:rPr kumimoji="1" lang="en-US" altLang="ko-KR" dirty="0" smtClean="0">
                <a:solidFill>
                  <a:srgbClr val="000000"/>
                </a:solidFill>
                <a:latin typeface="+mn-ea"/>
                <a:cs typeface="굴림" pitchFamily="50" charset="-127"/>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0" i="0" u="none" strike="noStrike" cap="none" normalizeH="0" baseline="0" dirty="0" smtClean="0">
                <a:ln>
                  <a:noFill/>
                </a:ln>
                <a:solidFill>
                  <a:srgbClr val="000000"/>
                </a:solidFill>
                <a:effectLst/>
                <a:latin typeface="+mn-ea"/>
                <a:cs typeface="굴림" pitchFamily="50" charset="-127"/>
              </a:rPr>
              <a:t>각종 운송장비도 보입니다</a:t>
            </a:r>
            <a:r>
              <a:rPr kumimoji="1" lang="en-US" altLang="ko-KR" b="0" i="0" u="none" strike="noStrike" cap="none" normalizeH="0" baseline="0" dirty="0" smtClean="0">
                <a:ln>
                  <a:noFill/>
                </a:ln>
                <a:solidFill>
                  <a:srgbClr val="000000"/>
                </a:solidFill>
                <a:effectLst/>
                <a:latin typeface="+mn-ea"/>
                <a:cs typeface="굴림" pitchFamily="50" charset="-127"/>
              </a:rPr>
              <a:t>.</a:t>
            </a:r>
            <a:endParaRPr kumimoji="1" lang="en-US" altLang="ko-KR" b="0" i="0" u="none" strike="noStrike" cap="none" normalizeH="0" baseline="0" dirty="0" smtClean="0">
              <a:ln>
                <a:noFill/>
              </a:ln>
              <a:solidFill>
                <a:schemeClr val="tx1"/>
              </a:solidFill>
              <a:effectLst/>
              <a:latin typeface="+mn-ea"/>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0" i="0" u="none" strike="noStrike" cap="none" normalizeH="0" baseline="0" dirty="0" smtClean="0">
                <a:ln>
                  <a:noFill/>
                </a:ln>
                <a:solidFill>
                  <a:srgbClr val="000000"/>
                </a:solidFill>
                <a:effectLst/>
                <a:latin typeface="+mn-ea"/>
                <a:cs typeface="굴림" pitchFamily="50" charset="-127"/>
              </a:rPr>
              <a:t>민간위성업체들의 최근 위성사진을 분석한 결과 </a:t>
            </a:r>
            <a:r>
              <a:rPr kumimoji="1" lang="ko-KR" altLang="en-US" b="0" i="0" u="none" strike="noStrike" cap="none" normalizeH="0" baseline="0" dirty="0" err="1" smtClean="0">
                <a:ln>
                  <a:noFill/>
                </a:ln>
                <a:solidFill>
                  <a:srgbClr val="000000"/>
                </a:solidFill>
                <a:effectLst/>
                <a:latin typeface="+mn-ea"/>
                <a:cs typeface="굴림" pitchFamily="50" charset="-127"/>
              </a:rPr>
              <a:t>핵실험장</a:t>
            </a:r>
            <a:r>
              <a:rPr kumimoji="1" lang="ko-KR" altLang="en-US" b="0" i="0" u="none" strike="noStrike" cap="none" normalizeH="0" baseline="0" dirty="0" smtClean="0">
                <a:ln>
                  <a:noFill/>
                </a:ln>
                <a:solidFill>
                  <a:srgbClr val="000000"/>
                </a:solidFill>
                <a:effectLst/>
                <a:latin typeface="+mn-ea"/>
                <a:cs typeface="굴림" pitchFamily="50" charset="-127"/>
              </a:rPr>
              <a:t> 인근의 움직임이 빨라지고 </a:t>
            </a:r>
            <a:endParaRPr kumimoji="1" lang="en-US" altLang="ko-KR" b="0" i="0" u="none" strike="noStrike" cap="none" normalizeH="0" baseline="0" dirty="0" smtClean="0">
              <a:ln>
                <a:noFill/>
              </a:ln>
              <a:solidFill>
                <a:srgbClr val="000000"/>
              </a:solidFill>
              <a:effectLst/>
              <a:latin typeface="+mn-ea"/>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0" i="0" u="none" strike="noStrike" cap="none" normalizeH="0" baseline="0" dirty="0" smtClean="0">
                <a:ln>
                  <a:noFill/>
                </a:ln>
                <a:solidFill>
                  <a:srgbClr val="000000"/>
                </a:solidFill>
                <a:effectLst/>
                <a:latin typeface="+mn-ea"/>
                <a:cs typeface="굴림" pitchFamily="50" charset="-127"/>
              </a:rPr>
              <a:t>있다면서 북한이 </a:t>
            </a:r>
            <a:r>
              <a:rPr kumimoji="1" lang="en-US" altLang="ko-KR" b="0" i="0" u="none" strike="noStrike" cap="none" normalizeH="0" baseline="0" dirty="0" smtClean="0">
                <a:ln>
                  <a:noFill/>
                </a:ln>
                <a:solidFill>
                  <a:srgbClr val="000000"/>
                </a:solidFill>
                <a:effectLst/>
                <a:latin typeface="+mn-ea"/>
                <a:cs typeface="굴림" pitchFamily="50" charset="-127"/>
              </a:rPr>
              <a:t>3</a:t>
            </a:r>
            <a:r>
              <a:rPr kumimoji="1" lang="ko-KR" altLang="en-US" b="0" i="0" u="none" strike="noStrike" cap="none" normalizeH="0" baseline="0" dirty="0" smtClean="0">
                <a:ln>
                  <a:noFill/>
                </a:ln>
                <a:solidFill>
                  <a:srgbClr val="000000"/>
                </a:solidFill>
                <a:effectLst/>
                <a:latin typeface="+mn-ea"/>
                <a:cs typeface="굴림" pitchFamily="50" charset="-127"/>
              </a:rPr>
              <a:t>차 핵실험을 준비하고 있는 징후라고 주장했습니다</a:t>
            </a:r>
            <a:r>
              <a:rPr kumimoji="1" lang="en-US" altLang="ko-KR" b="0" i="0" u="none" strike="noStrike" cap="none" normalizeH="0" baseline="0" dirty="0" smtClean="0">
                <a:ln>
                  <a:noFill/>
                </a:ln>
                <a:solidFill>
                  <a:srgbClr val="000000"/>
                </a:solidFill>
                <a:effectLst/>
                <a:latin typeface="+mn-ea"/>
                <a:cs typeface="굴림" pitchFamily="50" charset="-127"/>
              </a:rPr>
              <a:t>. </a:t>
            </a:r>
            <a:endParaRPr kumimoji="1" lang="en-US" altLang="ko-KR" b="0" i="0" u="none" strike="noStrike" cap="none" normalizeH="0" baseline="0" dirty="0" smtClean="0">
              <a:ln>
                <a:noFill/>
              </a:ln>
              <a:solidFill>
                <a:schemeClr val="tx1"/>
              </a:solidFill>
              <a:effectLst/>
              <a:latin typeface="+mn-ea"/>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mn-ea"/>
                <a:cs typeface="굴림" pitchFamily="50" charset="-127"/>
              </a:rPr>
              <a:t>  </a:t>
            </a:r>
            <a:endParaRPr kumimoji="1" lang="en-US" altLang="ko-KR" b="0" i="0" u="none" strike="noStrike" cap="none" normalizeH="0" baseline="0" dirty="0" smtClean="0">
              <a:ln>
                <a:noFill/>
              </a:ln>
              <a:solidFill>
                <a:schemeClr val="tx1"/>
              </a:solidFill>
              <a:effectLst/>
              <a:latin typeface="+mn-ea"/>
              <a:cs typeface="굴림" pitchFamily="50" charset="-127"/>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ko-KR" altLang="en-US" sz="2400" b="1" dirty="0" smtClean="0"/>
              <a:t>핵 기술 </a:t>
            </a:r>
            <a:r>
              <a:rPr lang="en-US" altLang="ko-KR" sz="2400" b="1" dirty="0" smtClean="0"/>
              <a:t>- </a:t>
            </a:r>
            <a:r>
              <a:rPr lang="ko-KR" altLang="en-US" sz="2400" b="1" dirty="0" smtClean="0"/>
              <a:t>북한</a:t>
            </a:r>
            <a:r>
              <a:rPr lang="en-US" altLang="ko-KR" sz="2400" b="1" dirty="0" smtClean="0"/>
              <a:t>, </a:t>
            </a:r>
            <a:r>
              <a:rPr lang="ko-KR" altLang="en-US" sz="2400" b="1" dirty="0" smtClean="0"/>
              <a:t>핵융합 기술 개발 </a:t>
            </a:r>
            <a:r>
              <a:rPr lang="en-US" altLang="ko-KR" sz="2400" b="1" dirty="0" smtClean="0"/>
              <a:t>'</a:t>
            </a:r>
            <a:r>
              <a:rPr lang="ko-KR" altLang="en-US" sz="2400" b="1" dirty="0" smtClean="0"/>
              <a:t>성공’</a:t>
            </a:r>
            <a:r>
              <a:rPr lang="ko-KR" altLang="en-US" sz="2400" dirty="0" smtClean="0"/>
              <a:t/>
            </a:r>
            <a:br>
              <a:rPr lang="ko-KR" altLang="en-US" sz="2400" dirty="0" smtClean="0"/>
            </a:br>
            <a:endParaRPr lang="ko-KR" altLang="en-US" sz="2400" dirty="0"/>
          </a:p>
        </p:txBody>
      </p:sp>
      <p:pic>
        <p:nvPicPr>
          <p:cNvPr id="4" name="내용 개체 틀 3" descr="6.bmp"/>
          <p:cNvPicPr>
            <a:picLocks noGrp="1" noChangeAspect="1"/>
          </p:cNvPicPr>
          <p:nvPr>
            <p:ph sz="quarter" idx="1"/>
          </p:nvPr>
        </p:nvPicPr>
        <p:blipFill>
          <a:blip r:embed="rId2" cstate="print"/>
          <a:stretch>
            <a:fillRect/>
          </a:stretch>
        </p:blipFill>
        <p:spPr>
          <a:xfrm>
            <a:off x="1043608" y="1124744"/>
            <a:ext cx="3384376" cy="2661869"/>
          </a:xfrm>
        </p:spPr>
      </p:pic>
      <p:pic>
        <p:nvPicPr>
          <p:cNvPr id="5" name="그림 4" descr="7.bmp"/>
          <p:cNvPicPr>
            <a:picLocks noChangeAspect="1"/>
          </p:cNvPicPr>
          <p:nvPr/>
        </p:nvPicPr>
        <p:blipFill>
          <a:blip r:embed="rId3" cstate="print"/>
          <a:stretch>
            <a:fillRect/>
          </a:stretch>
        </p:blipFill>
        <p:spPr>
          <a:xfrm>
            <a:off x="4427984" y="1124744"/>
            <a:ext cx="3456384" cy="2620698"/>
          </a:xfrm>
          <a:prstGeom prst="rect">
            <a:avLst/>
          </a:prstGeom>
        </p:spPr>
      </p:pic>
      <p:sp>
        <p:nvSpPr>
          <p:cNvPr id="27649" name="Rectangle 1"/>
          <p:cNvSpPr>
            <a:spLocks noChangeArrowheads="1"/>
          </p:cNvSpPr>
          <p:nvPr/>
        </p:nvSpPr>
        <p:spPr bwMode="auto">
          <a:xfrm>
            <a:off x="0" y="4375556"/>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en-US" dirty="0" smtClean="0">
                <a:solidFill>
                  <a:srgbClr val="000000"/>
                </a:solidFill>
                <a:latin typeface="+mn-ea"/>
                <a:cs typeface="굴림" pitchFamily="50" charset="-127"/>
              </a:rPr>
              <a:t>북한노동당 신문은</a:t>
            </a:r>
            <a:r>
              <a:rPr kumimoji="1" lang="ko-KR" b="0" i="0" u="none" strike="noStrike" cap="none" normalizeH="0" baseline="0" dirty="0" smtClean="0">
                <a:ln>
                  <a:noFill/>
                </a:ln>
                <a:solidFill>
                  <a:srgbClr val="000000"/>
                </a:solidFill>
                <a:effectLst/>
                <a:latin typeface="+mn-ea"/>
                <a:cs typeface="굴림" pitchFamily="50" charset="-127"/>
              </a:rPr>
              <a:t> “우리 과학자들은 수많은 과학기술적 문제들을 </a:t>
            </a:r>
            <a:r>
              <a:rPr kumimoji="1" lang="ko-KR" altLang="ko-KR" b="0" i="0" u="none" strike="noStrike" cap="none" normalizeH="0" baseline="0" dirty="0" smtClean="0">
                <a:ln>
                  <a:noFill/>
                </a:ln>
                <a:solidFill>
                  <a:srgbClr val="000000"/>
                </a:solidFill>
                <a:effectLst/>
                <a:latin typeface="+mn-ea"/>
                <a:cs typeface="굴림" pitchFamily="50" charset="-127"/>
              </a:rPr>
              <a:t>100% </a:t>
            </a:r>
            <a:r>
              <a:rPr kumimoji="1" lang="ko-KR" b="0" i="0" u="none" strike="noStrike" cap="none" normalizeH="0" baseline="0" dirty="0" smtClean="0">
                <a:ln>
                  <a:noFill/>
                </a:ln>
                <a:solidFill>
                  <a:srgbClr val="000000"/>
                </a:solidFill>
                <a:effectLst/>
                <a:latin typeface="+mn-ea"/>
                <a:cs typeface="굴림" pitchFamily="50" charset="-127"/>
              </a:rPr>
              <a:t>자체 힘으로 해결함으로써 마침내 핵융합 반응에 성공했다”</a:t>
            </a:r>
            <a:r>
              <a:rPr kumimoji="1" lang="ko-KR" b="0" i="0" u="none" strike="noStrike" cap="none" normalizeH="0" baseline="0" dirty="0" err="1" smtClean="0">
                <a:ln>
                  <a:noFill/>
                </a:ln>
                <a:solidFill>
                  <a:srgbClr val="000000"/>
                </a:solidFill>
                <a:effectLst/>
                <a:latin typeface="+mn-ea"/>
                <a:cs typeface="굴림" pitchFamily="50" charset="-127"/>
              </a:rPr>
              <a:t>면서</a:t>
            </a:r>
            <a:r>
              <a:rPr kumimoji="1" lang="ko-KR" b="0" i="0" u="none" strike="noStrike" cap="none" normalizeH="0" baseline="0" dirty="0" smtClean="0">
                <a:ln>
                  <a:noFill/>
                </a:ln>
                <a:solidFill>
                  <a:srgbClr val="000000"/>
                </a:solidFill>
                <a:effectLst/>
                <a:latin typeface="+mn-ea"/>
                <a:cs typeface="굴림" pitchFamily="50" charset="-127"/>
              </a:rPr>
              <a:t> “이 과정에 우리 식의 독특한 </a:t>
            </a:r>
            <a:r>
              <a:rPr kumimoji="1" lang="ko-KR" b="0" i="0" u="none" strike="noStrike" cap="none" normalizeH="0" baseline="0" dirty="0" err="1" smtClean="0">
                <a:ln>
                  <a:noFill/>
                </a:ln>
                <a:solidFill>
                  <a:srgbClr val="000000"/>
                </a:solidFill>
                <a:effectLst/>
                <a:latin typeface="+mn-ea"/>
                <a:cs typeface="굴림" pitchFamily="50" charset="-127"/>
              </a:rPr>
              <a:t>열핵</a:t>
            </a:r>
            <a:r>
              <a:rPr kumimoji="1" lang="ko-KR" b="0" i="0" u="none" strike="noStrike" cap="none" normalizeH="0" baseline="0" dirty="0" smtClean="0">
                <a:ln>
                  <a:noFill/>
                </a:ln>
                <a:solidFill>
                  <a:srgbClr val="000000"/>
                </a:solidFill>
                <a:effectLst/>
                <a:latin typeface="+mn-ea"/>
                <a:cs typeface="굴림" pitchFamily="50" charset="-127"/>
              </a:rPr>
              <a:t> 반응장치가 설계 제작되고 핵융합 반응과 관련한 기초 연구가 끝났다”고 덧붙였습니다</a:t>
            </a:r>
            <a:r>
              <a:rPr kumimoji="1" lang="ko-KR" altLang="ko-KR" b="0" i="0" u="none" strike="noStrike" cap="none" normalizeH="0" baseline="0" dirty="0" smtClean="0">
                <a:ln>
                  <a:noFill/>
                </a:ln>
                <a:solidFill>
                  <a:srgbClr val="000000"/>
                </a:solidFill>
                <a:effectLst/>
                <a:latin typeface="+mn-ea"/>
                <a:cs typeface="굴림" pitchFamily="50" charset="-127"/>
              </a:rPr>
              <a:t>.</a:t>
            </a:r>
            <a:endParaRPr kumimoji="1" lang="ko-KR" altLang="ko-KR" b="0" i="0" u="none" strike="noStrike" cap="none" normalizeH="0" baseline="0" dirty="0" smtClean="0">
              <a:ln>
                <a:noFill/>
              </a:ln>
              <a:solidFill>
                <a:schemeClr val="tx1"/>
              </a:solidFill>
              <a:effectLst/>
              <a:latin typeface="+mn-ea"/>
              <a:cs typeface="굴림" pitchFamily="50" charset="-127"/>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ko-KR" b="0" i="0" u="none" strike="noStrike" cap="none" normalizeH="0" baseline="0" dirty="0" smtClean="0">
                <a:ln>
                  <a:noFill/>
                </a:ln>
                <a:solidFill>
                  <a:srgbClr val="000000"/>
                </a:solidFill>
                <a:effectLst/>
                <a:latin typeface="+mn-ea"/>
                <a:cs typeface="굴림" pitchFamily="50" charset="-127"/>
              </a:rPr>
              <a:t>또한 “원천이 무진장하고 환경 피해가 거의 없는 안전한 새 에너지를 얻기 위한 핵융합 기술은 오늘 세계 과학계의 커다란 관심을 모으고 있다”다며 “핵융합에 성공함으로써 새 에네르기 개발을 위한 돌파구가 확고하게 열렸다”고 </a:t>
            </a:r>
            <a:r>
              <a:rPr kumimoji="1" lang="ko-KR" b="0" i="0" u="none" strike="noStrike" cap="none" normalizeH="0" baseline="0" dirty="0" err="1" smtClean="0">
                <a:ln>
                  <a:noFill/>
                </a:ln>
                <a:solidFill>
                  <a:srgbClr val="000000"/>
                </a:solidFill>
                <a:effectLst/>
                <a:latin typeface="+mn-ea"/>
                <a:cs typeface="굴림" pitchFamily="50" charset="-127"/>
              </a:rPr>
              <a:t>자평했습니</a:t>
            </a:r>
            <a:r>
              <a:rPr kumimoji="1" lang="ko-KR" altLang="en-US" b="0" i="0" u="none" strike="noStrike" cap="none" normalizeH="0" baseline="0" dirty="0" err="1" smtClean="0">
                <a:ln>
                  <a:noFill/>
                </a:ln>
                <a:solidFill>
                  <a:srgbClr val="000000"/>
                </a:solidFill>
                <a:effectLst/>
                <a:latin typeface="+mn-ea"/>
                <a:cs typeface="굴림" pitchFamily="50" charset="-127"/>
              </a:rPr>
              <a:t>다</a:t>
            </a:r>
            <a:r>
              <a:rPr kumimoji="1" lang="ko-KR" altLang="ko-KR" b="0" i="0" u="none" strike="noStrike" cap="none" normalizeH="0" baseline="0" dirty="0" smtClean="0">
                <a:ln>
                  <a:noFill/>
                </a:ln>
                <a:solidFill>
                  <a:srgbClr val="000000"/>
                </a:solidFill>
                <a:effectLst/>
                <a:latin typeface="+mn-ea"/>
                <a:cs typeface="굴림" pitchFamily="50" charset="-127"/>
              </a:rPr>
              <a:t>.</a:t>
            </a:r>
            <a:endParaRPr kumimoji="1" lang="ko-KR" altLang="ko-KR" b="0" i="0" u="none" strike="noStrike" cap="none" normalizeH="0" baseline="0" dirty="0" smtClean="0">
              <a:ln>
                <a:noFill/>
              </a:ln>
              <a:solidFill>
                <a:schemeClr val="tx1"/>
              </a:solidFill>
              <a:effectLst/>
              <a:latin typeface="+mn-ea"/>
              <a:cs typeface="굴림" pitchFamily="50" charset="-12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ko-KR" altLang="ko-KR" sz="1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pPr algn="l"/>
            <a:r>
              <a:rPr lang="en-US" altLang="ko-KR" b="1" dirty="0" smtClean="0"/>
              <a:t/>
            </a:r>
            <a:br>
              <a:rPr lang="en-US" altLang="ko-KR" b="1" dirty="0" smtClean="0"/>
            </a:br>
            <a:r>
              <a:rPr lang="en-US" altLang="ko-KR" b="1" dirty="0" smtClean="0"/>
              <a:t/>
            </a:r>
            <a:br>
              <a:rPr lang="en-US" altLang="ko-KR" b="1" dirty="0" smtClean="0"/>
            </a:br>
            <a:r>
              <a:rPr lang="en-US" altLang="ko-KR" b="1" dirty="0" smtClean="0"/>
              <a:t/>
            </a:r>
            <a:br>
              <a:rPr lang="en-US" altLang="ko-KR" b="1" dirty="0" smtClean="0"/>
            </a:br>
            <a:r>
              <a:rPr lang="en-US" altLang="ko-KR" sz="3100" b="1" dirty="0" smtClean="0">
                <a:latin typeface="+mn-ea"/>
                <a:ea typeface="+mn-ea"/>
              </a:rPr>
              <a:t>G8</a:t>
            </a:r>
            <a:r>
              <a:rPr lang="ko-KR" altLang="en-US" sz="3100" b="1" dirty="0" smtClean="0">
                <a:latin typeface="+mn-ea"/>
                <a:ea typeface="+mn-ea"/>
              </a:rPr>
              <a:t>정상 및 </a:t>
            </a:r>
            <a:r>
              <a:rPr lang="ko-KR" altLang="en-US" sz="3100" b="1" dirty="0" smtClean="0">
                <a:latin typeface="+mn-ea"/>
                <a:ea typeface="+mn-ea"/>
              </a:rPr>
              <a:t>주변국가</a:t>
            </a:r>
            <a:r>
              <a:rPr lang="en-US" altLang="ko-KR" sz="3100" b="1" dirty="0" smtClean="0">
                <a:latin typeface="+mn-ea"/>
                <a:ea typeface="+mn-ea"/>
              </a:rPr>
              <a:t/>
            </a:r>
            <a:br>
              <a:rPr lang="en-US" altLang="ko-KR" sz="3100" b="1" dirty="0" smtClean="0">
                <a:latin typeface="+mn-ea"/>
                <a:ea typeface="+mn-ea"/>
              </a:rPr>
            </a:br>
            <a:r>
              <a:rPr lang="ko-KR" altLang="en-US" sz="3100" dirty="0" smtClean="0">
                <a:latin typeface="+mn-ea"/>
                <a:ea typeface="+mn-ea"/>
              </a:rPr>
              <a:t/>
            </a:r>
            <a:br>
              <a:rPr lang="ko-KR" altLang="en-US" sz="3100" dirty="0" smtClean="0">
                <a:latin typeface="+mn-ea"/>
                <a:ea typeface="+mn-ea"/>
              </a:rPr>
            </a:br>
            <a:r>
              <a:rPr lang="en-US" altLang="ko-KR" sz="2200" dirty="0" smtClean="0">
                <a:latin typeface="+mn-ea"/>
                <a:ea typeface="+mn-ea"/>
              </a:rPr>
              <a:t>G8 </a:t>
            </a:r>
            <a:r>
              <a:rPr lang="ko-KR" altLang="en-US" sz="2200" dirty="0" smtClean="0">
                <a:latin typeface="+mn-ea"/>
                <a:ea typeface="+mn-ea"/>
              </a:rPr>
              <a:t>정상회담은 </a:t>
            </a:r>
            <a:r>
              <a:rPr lang="en-US" altLang="ko-KR" sz="2200" dirty="0" smtClean="0">
                <a:latin typeface="+mn-ea"/>
                <a:ea typeface="+mn-ea"/>
              </a:rPr>
              <a:t>G7(</a:t>
            </a:r>
            <a:r>
              <a:rPr lang="ko-KR" altLang="en-US" sz="2200" dirty="0" smtClean="0">
                <a:latin typeface="+mn-ea"/>
                <a:ea typeface="+mn-ea"/>
              </a:rPr>
              <a:t>캐나다</a:t>
            </a:r>
            <a:r>
              <a:rPr lang="en-US" altLang="ko-KR" sz="2200" dirty="0" smtClean="0">
                <a:latin typeface="+mn-ea"/>
                <a:ea typeface="+mn-ea"/>
              </a:rPr>
              <a:t>, </a:t>
            </a:r>
            <a:r>
              <a:rPr lang="ko-KR" altLang="en-US" sz="2200" dirty="0" smtClean="0">
                <a:latin typeface="+mn-ea"/>
                <a:ea typeface="+mn-ea"/>
              </a:rPr>
              <a:t>프랑스</a:t>
            </a:r>
            <a:r>
              <a:rPr lang="en-US" altLang="ko-KR" sz="2200" dirty="0" smtClean="0">
                <a:latin typeface="+mn-ea"/>
                <a:ea typeface="+mn-ea"/>
              </a:rPr>
              <a:t>, </a:t>
            </a:r>
            <a:r>
              <a:rPr lang="ko-KR" altLang="en-US" sz="2200" dirty="0" smtClean="0">
                <a:latin typeface="+mn-ea"/>
                <a:ea typeface="+mn-ea"/>
              </a:rPr>
              <a:t>독일</a:t>
            </a:r>
            <a:r>
              <a:rPr lang="en-US" altLang="ko-KR" sz="2200" dirty="0" smtClean="0">
                <a:latin typeface="+mn-ea"/>
                <a:ea typeface="+mn-ea"/>
              </a:rPr>
              <a:t>, </a:t>
            </a:r>
            <a:r>
              <a:rPr lang="ko-KR" altLang="en-US" sz="2200" dirty="0" smtClean="0">
                <a:latin typeface="+mn-ea"/>
                <a:ea typeface="+mn-ea"/>
              </a:rPr>
              <a:t>이탈리아</a:t>
            </a:r>
            <a:r>
              <a:rPr lang="en-US" altLang="ko-KR" sz="2200" dirty="0" smtClean="0">
                <a:latin typeface="+mn-ea"/>
                <a:ea typeface="+mn-ea"/>
              </a:rPr>
              <a:t>, </a:t>
            </a:r>
            <a:r>
              <a:rPr lang="ko-KR" altLang="en-US" sz="2200" dirty="0" smtClean="0">
                <a:latin typeface="+mn-ea"/>
                <a:ea typeface="+mn-ea"/>
              </a:rPr>
              <a:t>일본</a:t>
            </a:r>
            <a:r>
              <a:rPr lang="en-US" altLang="ko-KR" sz="2200" dirty="0" smtClean="0">
                <a:latin typeface="+mn-ea"/>
                <a:ea typeface="+mn-ea"/>
              </a:rPr>
              <a:t>, </a:t>
            </a:r>
            <a:r>
              <a:rPr lang="ko-KR" altLang="en-US" sz="2200" dirty="0" smtClean="0">
                <a:latin typeface="+mn-ea"/>
                <a:ea typeface="+mn-ea"/>
              </a:rPr>
              <a:t>영국</a:t>
            </a:r>
            <a:r>
              <a:rPr lang="en-US" altLang="ko-KR" sz="2200" dirty="0" smtClean="0">
                <a:latin typeface="+mn-ea"/>
                <a:ea typeface="+mn-ea"/>
              </a:rPr>
              <a:t>, </a:t>
            </a:r>
            <a:r>
              <a:rPr lang="ko-KR" altLang="en-US" sz="2200" dirty="0" smtClean="0">
                <a:latin typeface="+mn-ea"/>
                <a:ea typeface="+mn-ea"/>
              </a:rPr>
              <a:t>미국</a:t>
            </a:r>
            <a:r>
              <a:rPr lang="en-US" altLang="ko-KR" sz="2200" dirty="0" smtClean="0">
                <a:latin typeface="+mn-ea"/>
                <a:ea typeface="+mn-ea"/>
              </a:rPr>
              <a:t>)</a:t>
            </a:r>
            <a:r>
              <a:rPr lang="ko-KR" altLang="en-US" sz="2200" dirty="0" smtClean="0">
                <a:latin typeface="+mn-ea"/>
                <a:ea typeface="+mn-ea"/>
              </a:rPr>
              <a:t>과 러시아의 정상들이 매년 모여 현안을 논의하는 회담이며</a:t>
            </a:r>
            <a:r>
              <a:rPr lang="en-US" altLang="ko-KR" sz="2200" dirty="0" smtClean="0">
                <a:latin typeface="+mn-ea"/>
                <a:ea typeface="+mn-ea"/>
              </a:rPr>
              <a:t>, 6</a:t>
            </a:r>
            <a:r>
              <a:rPr lang="ko-KR" altLang="en-US" sz="2200" dirty="0" err="1" smtClean="0">
                <a:latin typeface="+mn-ea"/>
                <a:ea typeface="+mn-ea"/>
              </a:rPr>
              <a:t>자회담</a:t>
            </a:r>
            <a:r>
              <a:rPr lang="ko-KR" altLang="en-US" sz="2200" dirty="0" smtClean="0">
                <a:latin typeface="+mn-ea"/>
                <a:ea typeface="+mn-ea"/>
              </a:rPr>
              <a:t> 및 주변국에 대한 대응방안입니다</a:t>
            </a:r>
            <a:r>
              <a:rPr lang="en-US" altLang="ko-KR" dirty="0" smtClean="0"/>
              <a:t>.</a:t>
            </a:r>
            <a:endParaRPr lang="ko-KR" altLang="en-US" dirty="0"/>
          </a:p>
        </p:txBody>
      </p:sp>
      <p:pic>
        <p:nvPicPr>
          <p:cNvPr id="4" name="내용 개체 틀 3" descr="20.bmp"/>
          <p:cNvPicPr>
            <a:picLocks noGrp="1" noChangeAspect="1"/>
          </p:cNvPicPr>
          <p:nvPr>
            <p:ph sz="quarter" idx="1"/>
          </p:nvPr>
        </p:nvPicPr>
        <p:blipFill>
          <a:blip r:embed="rId2" cstate="print"/>
          <a:stretch>
            <a:fillRect/>
          </a:stretch>
        </p:blipFill>
        <p:spPr>
          <a:xfrm>
            <a:off x="2195736" y="2852936"/>
            <a:ext cx="4848225" cy="2705100"/>
          </a:xfrm>
        </p:spPr>
      </p:pic>
      <p:sp>
        <p:nvSpPr>
          <p:cNvPr id="5" name="직사각형 4"/>
          <p:cNvSpPr/>
          <p:nvPr/>
        </p:nvSpPr>
        <p:spPr>
          <a:xfrm>
            <a:off x="1871192" y="5661248"/>
            <a:ext cx="7272808" cy="369332"/>
          </a:xfrm>
          <a:prstGeom prst="rect">
            <a:avLst/>
          </a:prstGeom>
        </p:spPr>
        <p:txBody>
          <a:bodyPr wrap="square">
            <a:spAutoFit/>
          </a:bodyPr>
          <a:lstStyle/>
          <a:p>
            <a:r>
              <a:rPr lang="en-US" altLang="ko-KR" b="1" dirty="0" smtClean="0"/>
              <a:t>&lt;G8</a:t>
            </a:r>
            <a:r>
              <a:rPr lang="ko-KR" altLang="en-US" b="1" dirty="0" smtClean="0"/>
              <a:t>정상</a:t>
            </a:r>
            <a:r>
              <a:rPr lang="en-US" altLang="ko-KR" b="1" dirty="0" smtClean="0"/>
              <a:t>,“</a:t>
            </a:r>
            <a:r>
              <a:rPr lang="ko-KR" altLang="en-US" b="1" dirty="0" smtClean="0"/>
              <a:t>北</a:t>
            </a:r>
            <a:r>
              <a:rPr lang="en-US" altLang="ko-KR" b="1" dirty="0" smtClean="0"/>
              <a:t>, </a:t>
            </a:r>
            <a:r>
              <a:rPr lang="ko-KR" altLang="en-US" b="1" dirty="0" smtClean="0"/>
              <a:t>도발 계속 시 더 심한 고립 직면”뉴스 영상</a:t>
            </a:r>
            <a:r>
              <a:rPr lang="en-US" altLang="ko-KR" b="1" dirty="0" smtClean="0"/>
              <a:t>&gt;</a:t>
            </a:r>
            <a:endParaRPr lang="ko-KR"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99592" y="332656"/>
            <a:ext cx="7772400" cy="1143000"/>
          </a:xfrm>
        </p:spPr>
        <p:txBody>
          <a:bodyPr>
            <a:noAutofit/>
          </a:bodyPr>
          <a:lstStyle/>
          <a:p>
            <a:pPr algn="l"/>
            <a:r>
              <a:rPr lang="en-US" altLang="ko-KR" sz="1800" dirty="0" smtClean="0"/>
              <a:t/>
            </a:r>
            <a:br>
              <a:rPr lang="en-US" altLang="ko-KR" sz="1800" dirty="0" smtClean="0"/>
            </a:br>
            <a:r>
              <a:rPr lang="en-US" altLang="ko-KR" sz="1800" dirty="0" smtClean="0"/>
              <a:t/>
            </a:r>
            <a:br>
              <a:rPr lang="en-US" altLang="ko-KR" sz="1800" dirty="0" smtClean="0"/>
            </a:br>
            <a:r>
              <a:rPr lang="en-US" altLang="ko-KR" sz="1800" dirty="0" smtClean="0"/>
              <a:t/>
            </a:r>
            <a:br>
              <a:rPr lang="en-US" altLang="ko-KR" sz="1800" dirty="0" smtClean="0"/>
            </a:br>
            <a:r>
              <a:rPr lang="en-US" altLang="ko-KR" sz="1800" dirty="0" smtClean="0">
                <a:latin typeface="+mn-ea"/>
                <a:ea typeface="+mn-ea"/>
              </a:rPr>
              <a:t>2012</a:t>
            </a:r>
            <a:r>
              <a:rPr lang="ko-KR" altLang="en-US" sz="1800" dirty="0" smtClean="0">
                <a:latin typeface="+mn-ea"/>
                <a:ea typeface="+mn-ea"/>
              </a:rPr>
              <a:t>년 </a:t>
            </a:r>
            <a:r>
              <a:rPr lang="en-US" altLang="ko-KR" sz="1800" dirty="0" smtClean="0">
                <a:latin typeface="+mn-ea"/>
                <a:ea typeface="+mn-ea"/>
              </a:rPr>
              <a:t>5</a:t>
            </a:r>
            <a:r>
              <a:rPr lang="ko-KR" altLang="en-US" sz="1800" dirty="0" smtClean="0">
                <a:latin typeface="+mn-ea"/>
                <a:ea typeface="+mn-ea"/>
              </a:rPr>
              <a:t>월</a:t>
            </a:r>
            <a:r>
              <a:rPr lang="en-US" altLang="ko-KR" sz="1800" dirty="0" smtClean="0">
                <a:latin typeface="+mn-ea"/>
                <a:ea typeface="+mn-ea"/>
              </a:rPr>
              <a:t>, </a:t>
            </a:r>
            <a:r>
              <a:rPr lang="ko-KR" altLang="en-US" sz="1800" dirty="0" smtClean="0">
                <a:latin typeface="+mn-ea"/>
                <a:ea typeface="+mn-ea"/>
              </a:rPr>
              <a:t>미국에서 계획한 전 세계 주요 </a:t>
            </a:r>
            <a:r>
              <a:rPr lang="en-US" altLang="ko-KR" sz="1800" dirty="0" smtClean="0">
                <a:latin typeface="+mn-ea"/>
                <a:ea typeface="+mn-ea"/>
              </a:rPr>
              <a:t>8</a:t>
            </a:r>
            <a:r>
              <a:rPr lang="ko-KR" altLang="en-US" sz="1800" dirty="0" smtClean="0">
                <a:latin typeface="+mn-ea"/>
                <a:ea typeface="+mn-ea"/>
              </a:rPr>
              <a:t>개국 </a:t>
            </a:r>
            <a:r>
              <a:rPr lang="en-US" altLang="ko-KR" sz="1800" dirty="0" smtClean="0">
                <a:latin typeface="+mn-ea"/>
                <a:ea typeface="+mn-ea"/>
              </a:rPr>
              <a:t>G8 </a:t>
            </a:r>
            <a:r>
              <a:rPr lang="ko-KR" altLang="en-US" sz="1800" dirty="0" smtClean="0">
                <a:latin typeface="+mn-ea"/>
                <a:ea typeface="+mn-ea"/>
              </a:rPr>
              <a:t>정상들은 북한의 </a:t>
            </a:r>
            <a:r>
              <a:rPr lang="en-US" altLang="ko-KR" sz="1800" dirty="0" smtClean="0">
                <a:latin typeface="+mn-ea"/>
                <a:ea typeface="+mn-ea"/>
              </a:rPr>
              <a:t>'</a:t>
            </a:r>
            <a:r>
              <a:rPr lang="ko-KR" altLang="en-US" sz="1800" dirty="0" smtClean="0">
                <a:latin typeface="+mn-ea"/>
                <a:ea typeface="+mn-ea"/>
              </a:rPr>
              <a:t>도발적인 행동</a:t>
            </a:r>
            <a:r>
              <a:rPr lang="en-US" altLang="ko-KR" sz="1800" dirty="0" smtClean="0">
                <a:latin typeface="+mn-ea"/>
                <a:ea typeface="+mn-ea"/>
              </a:rPr>
              <a:t>'</a:t>
            </a:r>
            <a:r>
              <a:rPr lang="ko-KR" altLang="en-US" sz="1800" dirty="0" smtClean="0">
                <a:latin typeface="+mn-ea"/>
                <a:ea typeface="+mn-ea"/>
              </a:rPr>
              <a:t>에 깊은 우려를 표시하면서 최근 장거리 미사일 </a:t>
            </a:r>
            <a:r>
              <a:rPr lang="ko-KR" altLang="en-US" sz="1800" dirty="0" smtClean="0">
                <a:latin typeface="+mn-ea"/>
                <a:ea typeface="+mn-ea"/>
              </a:rPr>
              <a:t>시험발사를 비판하고 </a:t>
            </a:r>
            <a:r>
              <a:rPr lang="ko-KR" altLang="en-US" sz="1800" dirty="0" smtClean="0">
                <a:latin typeface="+mn-ea"/>
                <a:ea typeface="+mn-ea"/>
              </a:rPr>
              <a:t>필요하면 조치를 취하겠다고 했으며</a:t>
            </a:r>
            <a:r>
              <a:rPr lang="en-US" altLang="ko-KR" sz="1800" dirty="0" smtClean="0">
                <a:latin typeface="+mn-ea"/>
                <a:ea typeface="+mn-ea"/>
              </a:rPr>
              <a:t>,</a:t>
            </a:r>
            <a:r>
              <a:rPr lang="ko-KR" altLang="en-US" sz="1800" dirty="0" smtClean="0">
                <a:latin typeface="+mn-ea"/>
                <a:ea typeface="+mn-ea"/>
              </a:rPr>
              <a:t/>
            </a:r>
            <a:br>
              <a:rPr lang="ko-KR" altLang="en-US" sz="1800" dirty="0" smtClean="0">
                <a:latin typeface="+mn-ea"/>
                <a:ea typeface="+mn-ea"/>
              </a:rPr>
            </a:br>
            <a:r>
              <a:rPr lang="ko-KR" altLang="en-US" sz="1800" dirty="0" smtClean="0">
                <a:latin typeface="+mn-ea"/>
                <a:ea typeface="+mn-ea"/>
              </a:rPr>
              <a:t>공동성명에서 </a:t>
            </a:r>
            <a:r>
              <a:rPr lang="en-US" altLang="ko-KR" sz="1800" dirty="0" smtClean="0">
                <a:latin typeface="+mn-ea"/>
                <a:ea typeface="+mn-ea"/>
              </a:rPr>
              <a:t>G8 </a:t>
            </a:r>
            <a:r>
              <a:rPr lang="ko-KR" altLang="en-US" sz="1800" dirty="0" smtClean="0">
                <a:latin typeface="+mn-ea"/>
                <a:ea typeface="+mn-ea"/>
              </a:rPr>
              <a:t>정상들은 </a:t>
            </a:r>
            <a:r>
              <a:rPr lang="en-US" altLang="ko-KR" sz="1800" dirty="0" smtClean="0">
                <a:latin typeface="+mn-ea"/>
                <a:ea typeface="+mn-ea"/>
              </a:rPr>
              <a:t>"</a:t>
            </a:r>
            <a:r>
              <a:rPr lang="ko-KR" altLang="en-US" sz="1800" dirty="0" smtClean="0">
                <a:latin typeface="+mn-ea"/>
                <a:ea typeface="+mn-ea"/>
              </a:rPr>
              <a:t>북한이 국제적인 의무사항을 준수하고 모든 핵과 탄도 미사일 프로그램을 완전하고 증명 가능하게</a:t>
            </a:r>
            <a:r>
              <a:rPr lang="en-US" altLang="ko-KR" sz="1800" dirty="0" smtClean="0">
                <a:latin typeface="+mn-ea"/>
                <a:ea typeface="+mn-ea"/>
              </a:rPr>
              <a:t>, </a:t>
            </a:r>
            <a:r>
              <a:rPr lang="ko-KR" altLang="en-US" sz="1800" dirty="0" smtClean="0">
                <a:latin typeface="+mn-ea"/>
                <a:ea typeface="+mn-ea"/>
              </a:rPr>
              <a:t>그리고 다시 되돌릴 수 없는 방법으로 포기할 것을 촉구한다</a:t>
            </a:r>
            <a:r>
              <a:rPr lang="en-US" altLang="ko-KR" sz="1800" dirty="0" smtClean="0">
                <a:latin typeface="+mn-ea"/>
                <a:ea typeface="+mn-ea"/>
              </a:rPr>
              <a:t>"</a:t>
            </a:r>
            <a:r>
              <a:rPr lang="ko-KR" altLang="en-US" sz="1800" dirty="0" smtClean="0">
                <a:latin typeface="+mn-ea"/>
                <a:ea typeface="+mn-ea"/>
              </a:rPr>
              <a:t>고 밝혔습니다</a:t>
            </a:r>
            <a:r>
              <a:rPr lang="en-US" altLang="ko-KR" sz="1800" dirty="0" smtClean="0">
                <a:latin typeface="+mn-ea"/>
                <a:ea typeface="+mn-ea"/>
              </a:rPr>
              <a:t>.</a:t>
            </a:r>
            <a:r>
              <a:rPr lang="ko-KR" altLang="en-US" sz="1800" dirty="0" smtClean="0">
                <a:latin typeface="+mn-ea"/>
                <a:ea typeface="+mn-ea"/>
              </a:rPr>
              <a:t/>
            </a:r>
            <a:br>
              <a:rPr lang="ko-KR" altLang="en-US" sz="1800" dirty="0" smtClean="0">
                <a:latin typeface="+mn-ea"/>
                <a:ea typeface="+mn-ea"/>
              </a:rPr>
            </a:br>
            <a:endParaRPr lang="ko-KR" altLang="en-US" sz="1800" dirty="0">
              <a:latin typeface="+mn-ea"/>
              <a:ea typeface="+mn-ea"/>
            </a:endParaRPr>
          </a:p>
        </p:txBody>
      </p:sp>
      <p:pic>
        <p:nvPicPr>
          <p:cNvPr id="4" name="내용 개체 틀 3" descr="21.bmp"/>
          <p:cNvPicPr>
            <a:picLocks noGrp="1" noChangeAspect="1"/>
          </p:cNvPicPr>
          <p:nvPr>
            <p:ph sz="quarter" idx="1"/>
          </p:nvPr>
        </p:nvPicPr>
        <p:blipFill>
          <a:blip r:embed="rId2" cstate="print"/>
          <a:stretch>
            <a:fillRect/>
          </a:stretch>
        </p:blipFill>
        <p:spPr>
          <a:xfrm>
            <a:off x="1835696" y="2348880"/>
            <a:ext cx="5106792" cy="3222848"/>
          </a:xfrm>
        </p:spPr>
      </p:pic>
      <p:sp>
        <p:nvSpPr>
          <p:cNvPr id="5" name="직사각형 4"/>
          <p:cNvSpPr/>
          <p:nvPr/>
        </p:nvSpPr>
        <p:spPr>
          <a:xfrm>
            <a:off x="1763688" y="5661248"/>
            <a:ext cx="5904656" cy="369332"/>
          </a:xfrm>
          <a:prstGeom prst="rect">
            <a:avLst/>
          </a:prstGeom>
        </p:spPr>
        <p:txBody>
          <a:bodyPr wrap="square">
            <a:spAutoFit/>
          </a:bodyPr>
          <a:lstStyle/>
          <a:p>
            <a:r>
              <a:rPr lang="en-US" altLang="ko-KR" b="1" dirty="0" smtClean="0"/>
              <a:t>&lt;</a:t>
            </a:r>
            <a:r>
              <a:rPr lang="ko-KR" altLang="en-US" b="1" dirty="0" smtClean="0"/>
              <a:t>한미일 </a:t>
            </a:r>
            <a:r>
              <a:rPr lang="en-US" altLang="ko-KR" b="1" dirty="0" smtClean="0"/>
              <a:t>6</a:t>
            </a:r>
            <a:r>
              <a:rPr lang="ko-KR" altLang="en-US" b="1" dirty="0" err="1" smtClean="0"/>
              <a:t>자회담</a:t>
            </a:r>
            <a:r>
              <a:rPr lang="ko-KR" altLang="en-US" b="1" dirty="0" smtClean="0"/>
              <a:t> 대표 </a:t>
            </a:r>
            <a:r>
              <a:rPr lang="en-US" altLang="ko-KR" b="1" dirty="0" smtClean="0"/>
              <a:t>"</a:t>
            </a:r>
            <a:r>
              <a:rPr lang="ko-KR" altLang="en-US" b="1" dirty="0" smtClean="0"/>
              <a:t>北 추가 도발 단호히 대응</a:t>
            </a:r>
            <a:r>
              <a:rPr lang="en-US" altLang="ko-KR" b="1" dirty="0" smtClean="0"/>
              <a:t>"&gt;</a:t>
            </a:r>
            <a:endParaRPr lang="ko-KR"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pPr algn="l"/>
            <a:r>
              <a:rPr lang="en-US" altLang="ko-KR" sz="2400" dirty="0" smtClean="0"/>
              <a:t/>
            </a:r>
            <a:br>
              <a:rPr lang="en-US" altLang="ko-KR" sz="2400" dirty="0" smtClean="0"/>
            </a:br>
            <a:r>
              <a:rPr lang="ko-KR" altLang="en-US" sz="2400" dirty="0" err="1" smtClean="0">
                <a:latin typeface="+mn-ea"/>
                <a:ea typeface="+mn-ea"/>
              </a:rPr>
              <a:t>북핵과</a:t>
            </a:r>
            <a:r>
              <a:rPr lang="ko-KR" altLang="en-US" sz="2400" dirty="0" smtClean="0">
                <a:latin typeface="+mn-ea"/>
                <a:ea typeface="+mn-ea"/>
              </a:rPr>
              <a:t> 로켓에 대한 대응방안</a:t>
            </a:r>
            <a:r>
              <a:rPr lang="en-US" altLang="ko-KR" sz="2400" dirty="0" smtClean="0">
                <a:latin typeface="+mn-ea"/>
                <a:ea typeface="+mn-ea"/>
              </a:rPr>
              <a:t/>
            </a:r>
            <a:br>
              <a:rPr lang="en-US" altLang="ko-KR" sz="2400" dirty="0" smtClean="0">
                <a:latin typeface="+mn-ea"/>
                <a:ea typeface="+mn-ea"/>
              </a:rPr>
            </a:br>
            <a:endParaRPr lang="ko-KR" altLang="en-US" sz="2400" dirty="0">
              <a:latin typeface="+mn-ea"/>
              <a:ea typeface="+mn-ea"/>
            </a:endParaRPr>
          </a:p>
        </p:txBody>
      </p:sp>
      <p:sp>
        <p:nvSpPr>
          <p:cNvPr id="3" name="내용 개체 틀 2"/>
          <p:cNvSpPr>
            <a:spLocks noGrp="1"/>
          </p:cNvSpPr>
          <p:nvPr>
            <p:ph sz="quarter" idx="1"/>
          </p:nvPr>
        </p:nvSpPr>
        <p:spPr/>
        <p:txBody>
          <a:bodyPr/>
          <a:lstStyle/>
          <a:p>
            <a:r>
              <a:rPr lang="en-US" altLang="ko-KR" dirty="0" smtClean="0"/>
              <a:t>G8 </a:t>
            </a:r>
            <a:r>
              <a:rPr lang="ko-KR" altLang="en-US" dirty="0" smtClean="0"/>
              <a:t>정상들은 북한의 </a:t>
            </a:r>
            <a:r>
              <a:rPr lang="en-US" altLang="ko-KR" dirty="0" smtClean="0"/>
              <a:t>'</a:t>
            </a:r>
            <a:r>
              <a:rPr lang="ko-KR" altLang="en-US" dirty="0" smtClean="0"/>
              <a:t>도발적인 행동</a:t>
            </a:r>
            <a:r>
              <a:rPr lang="en-US" altLang="ko-KR" dirty="0" smtClean="0"/>
              <a:t>'</a:t>
            </a:r>
            <a:r>
              <a:rPr lang="ko-KR" altLang="en-US" dirty="0" smtClean="0"/>
              <a:t>에 깊은 우려를 표시하면서 최근 장거리 미사일 시험 발사를 비판하고 필요하면 조치를 취하겠다고 했으며</a:t>
            </a:r>
            <a:r>
              <a:rPr lang="en-US" altLang="ko-KR" dirty="0" smtClean="0"/>
              <a:t>,</a:t>
            </a:r>
            <a:endParaRPr lang="ko-KR" altLang="en-US" dirty="0" smtClean="0"/>
          </a:p>
          <a:p>
            <a:r>
              <a:rPr lang="ko-KR" altLang="en-US" dirty="0" smtClean="0"/>
              <a:t>공동성명에서 </a:t>
            </a:r>
            <a:r>
              <a:rPr lang="en-US" altLang="ko-KR" dirty="0" smtClean="0"/>
              <a:t>G8 </a:t>
            </a:r>
            <a:r>
              <a:rPr lang="ko-KR" altLang="en-US" dirty="0" smtClean="0"/>
              <a:t>정상들은 </a:t>
            </a:r>
            <a:r>
              <a:rPr lang="en-US" altLang="ko-KR" dirty="0" smtClean="0"/>
              <a:t>"</a:t>
            </a:r>
            <a:r>
              <a:rPr lang="ko-KR" altLang="en-US" dirty="0" smtClean="0"/>
              <a:t>북한이 국제적인 의무사항을 준수하고 모든 핵과 탄도 미사일 프로그램을 완전하고 증명 가능하게</a:t>
            </a:r>
            <a:r>
              <a:rPr lang="en-US" altLang="ko-KR" dirty="0" smtClean="0"/>
              <a:t>, </a:t>
            </a:r>
            <a:r>
              <a:rPr lang="ko-KR" altLang="en-US" dirty="0" smtClean="0"/>
              <a:t>그리고 다시 되돌릴 수 없는 방법으로 포기할 것을 촉구한다</a:t>
            </a:r>
            <a:r>
              <a:rPr lang="en-US" altLang="ko-KR" dirty="0" smtClean="0"/>
              <a:t>"</a:t>
            </a:r>
            <a:r>
              <a:rPr lang="ko-KR" altLang="en-US" dirty="0" smtClean="0"/>
              <a:t>고 밝혔습니다</a:t>
            </a:r>
            <a:r>
              <a:rPr lang="en-US" altLang="ko-KR" dirty="0" smtClean="0"/>
              <a:t>.</a:t>
            </a:r>
            <a:endParaRPr lang="ko-KR" altLang="en-US" dirty="0" smtClean="0"/>
          </a:p>
          <a:p>
            <a:pPr>
              <a:buNone/>
            </a:pPr>
            <a:r>
              <a:rPr lang="ko-KR" altLang="en-US" dirty="0" smtClean="0"/>
              <a:t>    또한 유엔 </a:t>
            </a:r>
            <a:r>
              <a:rPr lang="ko-KR" altLang="en-US" dirty="0" smtClean="0"/>
              <a:t>안전보장이사회를 소집하겠다는 의지를 재확인한다</a:t>
            </a:r>
            <a:r>
              <a:rPr lang="en-US" altLang="ko-KR" dirty="0" smtClean="0"/>
              <a:t>"</a:t>
            </a:r>
            <a:r>
              <a:rPr lang="ko-KR" altLang="en-US" dirty="0" smtClean="0"/>
              <a:t>고 </a:t>
            </a:r>
            <a:r>
              <a:rPr lang="ko-KR" altLang="en-US" dirty="0" smtClean="0"/>
              <a:t>말했습니다</a:t>
            </a:r>
            <a:r>
              <a:rPr lang="en-US" altLang="ko-KR" dirty="0" smtClean="0"/>
              <a:t>.</a:t>
            </a:r>
            <a:endParaRPr lang="ko-KR" altLang="en-US" dirty="0" smtClean="0"/>
          </a:p>
          <a:p>
            <a:pPr>
              <a:buNone/>
            </a:pPr>
            <a:endParaRPr lang="ko-KR"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목      차</a:t>
            </a:r>
            <a:endParaRPr lang="ko-KR" altLang="en-US" dirty="0"/>
          </a:p>
        </p:txBody>
      </p:sp>
      <p:sp>
        <p:nvSpPr>
          <p:cNvPr id="3" name="내용 개체 틀 2"/>
          <p:cNvSpPr>
            <a:spLocks noGrp="1"/>
          </p:cNvSpPr>
          <p:nvPr>
            <p:ph sz="quarter" idx="1"/>
          </p:nvPr>
        </p:nvSpPr>
        <p:spPr/>
        <p:txBody>
          <a:bodyPr>
            <a:normAutofit lnSpcReduction="10000"/>
          </a:bodyPr>
          <a:lstStyle/>
          <a:p>
            <a:r>
              <a:rPr lang="en-US" altLang="ko-KR" dirty="0" smtClean="0"/>
              <a:t>Ⅰ. </a:t>
            </a:r>
            <a:r>
              <a:rPr lang="ko-KR" altLang="en-US" dirty="0" smtClean="0"/>
              <a:t>서론</a:t>
            </a:r>
          </a:p>
          <a:p>
            <a:r>
              <a:rPr lang="ko-KR" altLang="en-US" dirty="0" smtClean="0"/>
              <a:t>    北</a:t>
            </a:r>
            <a:r>
              <a:rPr lang="en-US" altLang="ko-KR" dirty="0" smtClean="0"/>
              <a:t>, </a:t>
            </a:r>
            <a:r>
              <a:rPr lang="ko-KR" altLang="en-US" dirty="0" smtClean="0"/>
              <a:t>그들은 어떠한 나라인가</a:t>
            </a:r>
          </a:p>
          <a:p>
            <a:r>
              <a:rPr lang="en-US" altLang="ko-KR" dirty="0" smtClean="0"/>
              <a:t>Ⅱ. </a:t>
            </a:r>
            <a:r>
              <a:rPr lang="ko-KR" altLang="en-US" dirty="0" smtClean="0"/>
              <a:t>본론</a:t>
            </a:r>
          </a:p>
          <a:p>
            <a:r>
              <a:rPr lang="ko-KR" altLang="en-US" dirty="0" smtClean="0"/>
              <a:t>    김정은 체제</a:t>
            </a:r>
          </a:p>
          <a:p>
            <a:r>
              <a:rPr lang="ko-KR" altLang="en-US" dirty="0" smtClean="0"/>
              <a:t>    北</a:t>
            </a:r>
            <a:r>
              <a:rPr lang="en-US" altLang="ko-KR" dirty="0" smtClean="0"/>
              <a:t>, </a:t>
            </a:r>
            <a:r>
              <a:rPr lang="ko-KR" altLang="en-US" dirty="0" smtClean="0"/>
              <a:t>핵실험 및 로켓발사 현황과 기술</a:t>
            </a:r>
          </a:p>
          <a:p>
            <a:r>
              <a:rPr lang="en-US" altLang="ko-KR" dirty="0" smtClean="0"/>
              <a:t>    G8</a:t>
            </a:r>
            <a:r>
              <a:rPr lang="ko-KR" altLang="en-US" dirty="0" smtClean="0"/>
              <a:t>정상 및 주변국가</a:t>
            </a:r>
          </a:p>
          <a:p>
            <a:r>
              <a:rPr lang="ko-KR" altLang="en-US" dirty="0" smtClean="0"/>
              <a:t>    예상도발과 사이버테러</a:t>
            </a:r>
            <a:r>
              <a:rPr lang="en-US" altLang="ko-KR" dirty="0" smtClean="0"/>
              <a:t>, </a:t>
            </a:r>
            <a:r>
              <a:rPr lang="ko-KR" altLang="en-US" dirty="0" smtClean="0"/>
              <a:t>정부의 대응 방안</a:t>
            </a:r>
          </a:p>
          <a:p>
            <a:r>
              <a:rPr lang="en-US" altLang="ko-KR" dirty="0" smtClean="0"/>
              <a:t>Ⅲ. </a:t>
            </a:r>
            <a:r>
              <a:rPr lang="ko-KR" altLang="en-US" dirty="0" smtClean="0"/>
              <a:t>결론</a:t>
            </a:r>
          </a:p>
          <a:p>
            <a:r>
              <a:rPr lang="ko-KR" altLang="en-US" dirty="0" smtClean="0"/>
              <a:t>     北에 대한 한반도 정세변화와 통일문제</a:t>
            </a:r>
          </a:p>
          <a:p>
            <a:r>
              <a:rPr lang="en-US" altLang="ko-KR" dirty="0" smtClean="0"/>
              <a:t>Ⅳ. </a:t>
            </a:r>
            <a:r>
              <a:rPr lang="ko-KR" altLang="en-US" dirty="0" smtClean="0"/>
              <a:t>참고문헌</a:t>
            </a:r>
          </a:p>
          <a:p>
            <a:endParaRPr lang="ko-KR"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94692"/>
            <a:ext cx="91440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주변국가</a:t>
            </a:r>
            <a:endParaRPr kumimoji="1" 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미국 </a:t>
            </a:r>
            <a:r>
              <a:rPr kumimoji="1" lang="ko-KR"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대화와 협상을 통한 </a:t>
            </a:r>
            <a:r>
              <a:rPr kumimoji="1" lang="ko-KR" b="0" i="0" u="none" strike="noStrike" cap="none" normalizeH="0" baseline="0" dirty="0" err="1" smtClean="0">
                <a:ln>
                  <a:noFill/>
                </a:ln>
                <a:solidFill>
                  <a:srgbClr val="000000"/>
                </a:solidFill>
                <a:effectLst/>
                <a:latin typeface="굴림체" pitchFamily="49" charset="-127"/>
                <a:ea typeface="굴림" pitchFamily="50" charset="-127"/>
                <a:cs typeface="굴림" pitchFamily="50" charset="-127"/>
              </a:rPr>
              <a:t>북핵문제</a:t>
            </a:r>
            <a:r>
              <a:rPr kumimoji="1" 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해결해 나가야 한다고 보고 있</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음</a:t>
            </a:r>
            <a:r>
              <a:rPr kumimoji="1" lang="ko-KR"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이를 위해 제재와 함께 대화 유도 정책이 병행</a:t>
            </a:r>
            <a:r>
              <a:rPr kumimoji="1" lang="ko-KR"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낮은 수위에서 점차 강도를 상향 조정하는 양태로 진</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행</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a:t>
            </a:r>
            <a:endParaRPr kumimoji="1" lang="ko-KR"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일본 </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북한의 미사일 발사와 핵실험을 활용하여 </a:t>
            </a:r>
            <a:r>
              <a:rPr kumimoji="1" lang="ko-KR" altLang="en-US" b="0" i="0" u="none" strike="noStrike" cap="none" normalizeH="0" baseline="0" dirty="0" err="1" smtClean="0">
                <a:ln>
                  <a:noFill/>
                </a:ln>
                <a:solidFill>
                  <a:srgbClr val="000000"/>
                </a:solidFill>
                <a:effectLst/>
                <a:latin typeface="굴림" pitchFamily="50" charset="-127"/>
                <a:ea typeface="굴림체" pitchFamily="49" charset="-127"/>
                <a:cs typeface="굴림" pitchFamily="50" charset="-127"/>
              </a:rPr>
              <a:t>초강력</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대북 제재에 나설 경우 일본 정부는 모든 북한 선박의 입항 금지</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북한으로부터 모든 상품 수입 금지</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 국적을 가진 자의 원칙적인 입국 금지 등 인적</a:t>
            </a:r>
            <a:r>
              <a:rPr kumimoji="1" lang="en-US" altLang="ko-KR" b="0" i="0" u="none" strike="noStrike" cap="none" normalizeH="0" baseline="0" dirty="0" smtClean="0">
                <a:ln>
                  <a:noFill/>
                </a:ln>
                <a:solidFill>
                  <a:srgbClr val="000000"/>
                </a:solidFill>
                <a:effectLst/>
                <a:latin typeface="굴림체"/>
                <a:ea typeface="굴림체" pitchFamily="49" charset="-127"/>
                <a:cs typeface="굴림" pitchFamily="50" charset="-127"/>
              </a:rPr>
              <a:t>‧</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물적</a:t>
            </a:r>
            <a:r>
              <a:rPr kumimoji="1" lang="en-US" altLang="ko-KR" b="0" i="0" u="none" strike="noStrike" cap="none" normalizeH="0" baseline="0" dirty="0" smtClean="0">
                <a:ln>
                  <a:noFill/>
                </a:ln>
                <a:solidFill>
                  <a:srgbClr val="000000"/>
                </a:solidFill>
                <a:effectLst/>
                <a:latin typeface="굴림체"/>
                <a:ea typeface="굴림체" pitchFamily="49" charset="-127"/>
                <a:cs typeface="굴림" pitchFamily="50" charset="-127"/>
              </a:rPr>
              <a:t>‧</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금전적 교류를 사실상 전면적으로 차단하는 제재조치를 취하겠다고 발표하였습니다</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a:t>
            </a:r>
            <a:endParaRPr kumimoji="1" lang="en-US"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또한</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대북 </a:t>
            </a:r>
            <a:r>
              <a:rPr kumimoji="1" lang="ko-KR" altLang="en-US" b="0" i="0" u="none" strike="noStrike" cap="none" normalizeH="0" baseline="0" dirty="0" err="1" smtClean="0">
                <a:ln>
                  <a:noFill/>
                </a:ln>
                <a:solidFill>
                  <a:srgbClr val="000000"/>
                </a:solidFill>
                <a:effectLst/>
                <a:latin typeface="굴림체" pitchFamily="49" charset="-127"/>
                <a:ea typeface="굴림" pitchFamily="50" charset="-127"/>
                <a:cs typeface="굴림" pitchFamily="50" charset="-127"/>
              </a:rPr>
              <a:t>제재안을</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한국 정부에 대한 협상 카드로 활용하기도 했다며</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적극 비판했습니다</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a:t>
            </a:r>
            <a:endParaRPr kumimoji="1" lang="en-US"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중국</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여태껏 북한이 중국으로부터 전쟁 물자</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그 중에서도 원유를 제공받으며 전쟁을 수행할 무기 및 장비를 가동시켜 왔습니다</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하지만 최근 탄도미사일을 발사한 북한에 대한 유엔 안전보장이사회의 제재를 논의하는 과정에서 북한이 </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3</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차 핵실험을 강행할 경우 중국은 지금까지 제공해온 원유 등 원조 물자를 대폭 감축하거나</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아예 중단할 수 있다고 밝힌 바 있습니다</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이것은 결코 중국의 과거와 같은 모습이 절대 아니라는 것을 알 수 있습니다</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a:t>
            </a:r>
            <a:endParaRPr kumimoji="1" lang="en-US"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러시아</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러시아 정부는 </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5</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월 </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13</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일</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현지시간</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북한의 로켓 발사에 공식적으로 유감이라며</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북한에 우호적인 국가들을 포함한 국제사회의 줄기찬 호소에도 강행된 로켓 발사가 유엔 안전보장이사회 결의 </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1874</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호에 위배됨을 다시 한번 강조했습니다</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endParaRPr kumimoji="1" lang="en-US"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그리고</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러시아는 </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6</a:t>
            </a:r>
            <a:r>
              <a:rPr kumimoji="1" lang="ko-KR" altLang="en-US" b="0" i="0" u="none" strike="noStrike" cap="none" normalizeH="0" baseline="0" dirty="0" err="1" smtClean="0">
                <a:ln>
                  <a:noFill/>
                </a:ln>
                <a:solidFill>
                  <a:srgbClr val="000000"/>
                </a:solidFill>
                <a:effectLst/>
                <a:latin typeface="굴림체" pitchFamily="49" charset="-127"/>
                <a:ea typeface="굴림" pitchFamily="50" charset="-127"/>
                <a:cs typeface="굴림" pitchFamily="50" charset="-127"/>
              </a:rPr>
              <a:t>자회담</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파트너 국가들과 함께 한반도 지역 상황 안정화와 핵 문제 해결을 위한 협상이 조속하게 재개될 환경을 만들기 위한 노력을 계속할 준비가 돼있다 라고 표명하였습니다</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a:t>
            </a:r>
            <a:endParaRPr kumimoji="1" lang="en-US"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en-US" altLang="ko-KR"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en-US"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23528" y="188640"/>
            <a:ext cx="810039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예상도발과 사이버테러</a:t>
            </a:r>
            <a:r>
              <a:rPr kumimoji="1" lang="ko-KR" altLang="ko-KR"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정부의 대응 방안</a:t>
            </a:r>
            <a:endParaRPr kumimoji="1" lang="en-US" altLang="ko-KR"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endParaRPr>
          </a:p>
          <a:p>
            <a:pPr marL="0" marR="0" lvl="0" indent="0" algn="just" defTabSz="914400" rtl="0" eaLnBrk="1" fontAlgn="base" latinLnBrk="1" hangingPunct="1">
              <a:lnSpc>
                <a:spcPct val="100000"/>
              </a:lnSpc>
              <a:spcBef>
                <a:spcPct val="0"/>
              </a:spcBef>
              <a:spcAft>
                <a:spcPct val="0"/>
              </a:spcAft>
              <a:buClrTx/>
              <a:buSzTx/>
              <a:buFontTx/>
              <a:buNone/>
              <a:tabLst/>
            </a:pPr>
            <a:endParaRPr kumimoji="1" 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북한은 “혁명무력의 특별행동이 곧 개시 된다”고 통고함에 따라서 정부 당국은 사이버테러로부터 생화학 테러까지 모든 유형의 도발에 대한 적극적인 대비가 필요하다고 합니다</a:t>
            </a:r>
            <a:r>
              <a:rPr kumimoji="1" lang="ko-KR"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a:t>
            </a:r>
            <a:endPar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dirty="0" smtClean="0">
              <a:solidFill>
                <a:srgbClr val="000000"/>
              </a:solidFill>
              <a:latin typeface="굴림체" pitchFamily="49"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1" lang="ko-KR"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ko-KR"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ko-KR" altLang="ko-KR"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ko-KR"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
        <p:nvSpPr>
          <p:cNvPr id="37890" name="Rectangle 2"/>
          <p:cNvSpPr>
            <a:spLocks noChangeArrowheads="1"/>
          </p:cNvSpPr>
          <p:nvPr/>
        </p:nvSpPr>
        <p:spPr bwMode="auto">
          <a:xfrm>
            <a:off x="251520" y="2233028"/>
            <a:ext cx="813690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예상도발</a:t>
            </a:r>
            <a:endParaRPr kumimoji="1" lang="en-US" altLang="ko-KR"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endParaRPr>
          </a:p>
          <a:p>
            <a:pPr marL="0" marR="0" lvl="0" indent="0" algn="just" defTabSz="914400" rtl="0" eaLnBrk="1" fontAlgn="base" latinLnBrk="1" hangingPunct="1">
              <a:lnSpc>
                <a:spcPct val="100000"/>
              </a:lnSpc>
              <a:spcBef>
                <a:spcPct val="0"/>
              </a:spcBef>
              <a:spcAft>
                <a:spcPct val="0"/>
              </a:spcAft>
              <a:buClrTx/>
              <a:buSzTx/>
              <a:buFontTx/>
              <a:buNone/>
              <a:tabLst/>
            </a:pPr>
            <a:endParaRPr kumimoji="1" 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rgbClr val="000000"/>
                </a:solidFill>
                <a:effectLst/>
                <a:latin typeface="+mn-ea"/>
                <a:cs typeface="굴림" pitchFamily="50" charset="-127"/>
              </a:rPr>
              <a:t>1. </a:t>
            </a:r>
            <a:r>
              <a:rPr kumimoji="1" lang="ko-KR" altLang="en-US" sz="2000" b="1" i="0" u="none" strike="noStrike" cap="none" normalizeH="0" baseline="0" dirty="0" smtClean="0">
                <a:ln>
                  <a:noFill/>
                </a:ln>
                <a:solidFill>
                  <a:srgbClr val="000000"/>
                </a:solidFill>
                <a:effectLst/>
                <a:latin typeface="+mn-ea"/>
                <a:cs typeface="굴림" pitchFamily="50" charset="-127"/>
              </a:rPr>
              <a:t>북한의 동해도발 예상</a:t>
            </a:r>
            <a:endParaRPr kumimoji="1" lang="ko-KR" altLang="en-US" sz="2000" b="0" i="0" u="none" strike="noStrike" cap="none" normalizeH="0" baseline="0" dirty="0" smtClean="0">
              <a:ln>
                <a:noFill/>
              </a:ln>
              <a:solidFill>
                <a:schemeClr val="tx1"/>
              </a:solidFill>
              <a:effectLst/>
              <a:latin typeface="+mn-ea"/>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rgbClr val="000000"/>
                </a:solidFill>
                <a:effectLst/>
                <a:latin typeface="+mn-ea"/>
                <a:cs typeface="굴림" pitchFamily="50" charset="-127"/>
              </a:rPr>
              <a:t>2. </a:t>
            </a:r>
            <a:r>
              <a:rPr kumimoji="1" lang="ko-KR" altLang="en-US" sz="2000" b="1" i="0" u="none" strike="noStrike" cap="none" normalizeH="0" baseline="0" dirty="0" smtClean="0">
                <a:ln>
                  <a:noFill/>
                </a:ln>
                <a:solidFill>
                  <a:srgbClr val="000000"/>
                </a:solidFill>
                <a:effectLst/>
                <a:latin typeface="+mn-ea"/>
                <a:cs typeface="굴림" pitchFamily="50" charset="-127"/>
              </a:rPr>
              <a:t>북한의 군사도발</a:t>
            </a:r>
            <a:endParaRPr kumimoji="1" lang="ko-KR" altLang="en-US" sz="2000" b="0" i="0" u="none" strike="noStrike" cap="none" normalizeH="0" baseline="0" dirty="0" smtClean="0">
              <a:ln>
                <a:noFill/>
              </a:ln>
              <a:solidFill>
                <a:schemeClr val="tx1"/>
              </a:solidFill>
              <a:effectLst/>
              <a:latin typeface="+mn-ea"/>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2000" dirty="0" smtClean="0">
                <a:solidFill>
                  <a:srgbClr val="000000"/>
                </a:solidFill>
                <a:latin typeface="+mn-ea"/>
                <a:cs typeface="굴림" pitchFamily="50" charset="-127"/>
              </a:rPr>
              <a:t>3. </a:t>
            </a:r>
            <a:r>
              <a:rPr kumimoji="1" lang="ko-KR" altLang="en-US" sz="2000" b="0" i="0" u="none" strike="noStrike" cap="none" normalizeH="0" baseline="0" dirty="0" smtClean="0">
                <a:ln>
                  <a:noFill/>
                </a:ln>
                <a:solidFill>
                  <a:srgbClr val="000000"/>
                </a:solidFill>
                <a:effectLst/>
                <a:latin typeface="+mn-ea"/>
                <a:cs typeface="굴림" pitchFamily="50" charset="-127"/>
              </a:rPr>
              <a:t>대남심리전과 재외국민을 대상으로 한 공작도 확대될 것으로 예상</a:t>
            </a:r>
            <a:r>
              <a:rPr kumimoji="1" lang="en-US" altLang="ko-KR" sz="2000" b="0" i="0" u="none" strike="noStrike" cap="none" normalizeH="0" baseline="0" dirty="0" smtClean="0">
                <a:ln>
                  <a:noFill/>
                </a:ln>
                <a:solidFill>
                  <a:srgbClr val="000000"/>
                </a:solidFill>
                <a:effectLst/>
                <a:latin typeface="+mn-ea"/>
                <a:cs typeface="굴림" pitchFamily="50" charset="-127"/>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mn-ea"/>
                <a:cs typeface="굴림" pitchFamily="50" charset="-127"/>
              </a:rPr>
              <a:t>4.</a:t>
            </a:r>
            <a:r>
              <a:rPr kumimoji="1" lang="ko-KR" altLang="en-US" sz="2000" b="0" i="0" u="none" strike="noStrike" cap="none" normalizeH="0" baseline="0" dirty="0" smtClean="0">
                <a:ln>
                  <a:noFill/>
                </a:ln>
                <a:solidFill>
                  <a:srgbClr val="000000"/>
                </a:solidFill>
                <a:effectLst/>
                <a:latin typeface="+mn-ea"/>
                <a:cs typeface="굴림" pitchFamily="50" charset="-127"/>
              </a:rPr>
              <a:t>국제 테러조직과 연계해 주요요인과 시설에 대한 테러도 경고</a:t>
            </a:r>
            <a:endParaRPr kumimoji="1" lang="en-US" altLang="ko-KR" sz="2000" b="0" i="0" u="none" strike="noStrike" cap="none" normalizeH="0" baseline="0" dirty="0" smtClean="0">
              <a:ln>
                <a:noFill/>
              </a:ln>
              <a:solidFill>
                <a:schemeClr val="tx1"/>
              </a:solidFill>
              <a:effectLst/>
              <a:latin typeface="+mn-ea"/>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2000" dirty="0" smtClean="0">
                <a:solidFill>
                  <a:srgbClr val="000000"/>
                </a:solidFill>
                <a:latin typeface="+mn-ea"/>
                <a:cs typeface="굴림" pitchFamily="50" charset="-127"/>
              </a:rPr>
              <a:t>5.</a:t>
            </a:r>
            <a:r>
              <a:rPr kumimoji="1" lang="ko-KR" altLang="en-US" sz="2000" b="0" i="0" u="none" strike="noStrike" cap="none" normalizeH="0" baseline="0" dirty="0" smtClean="0">
                <a:ln>
                  <a:noFill/>
                </a:ln>
                <a:solidFill>
                  <a:srgbClr val="000000"/>
                </a:solidFill>
                <a:effectLst/>
                <a:latin typeface="+mn-ea"/>
                <a:cs typeface="굴림" pitchFamily="50" charset="-127"/>
              </a:rPr>
              <a:t>휴전선 인근 서해에서 잠수함을 이용한 북한의 도발가능성</a:t>
            </a:r>
            <a:r>
              <a:rPr kumimoji="1" lang="en-US" altLang="ko-KR" sz="2000" b="0" i="0" u="none" strike="noStrike" cap="none" normalizeH="0" baseline="0" dirty="0" smtClean="0">
                <a:ln>
                  <a:noFill/>
                </a:ln>
                <a:solidFill>
                  <a:srgbClr val="000000"/>
                </a:solidFill>
                <a:effectLst/>
                <a:latin typeface="+mn-ea"/>
                <a:cs typeface="굴림" pitchFamily="50" charset="-127"/>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2000" dirty="0" smtClean="0">
                <a:solidFill>
                  <a:srgbClr val="000000"/>
                </a:solidFill>
                <a:latin typeface="+mn-ea"/>
                <a:cs typeface="굴림" pitchFamily="50" charset="-127"/>
              </a:rPr>
              <a:t>6.</a:t>
            </a:r>
            <a:r>
              <a:rPr kumimoji="1" lang="ko-KR" altLang="en-US" sz="2000" b="0" i="0" u="none" strike="noStrike" cap="none" normalizeH="0" baseline="0" dirty="0" smtClean="0">
                <a:ln>
                  <a:noFill/>
                </a:ln>
                <a:solidFill>
                  <a:srgbClr val="000000"/>
                </a:solidFill>
                <a:effectLst/>
                <a:latin typeface="+mn-ea"/>
                <a:cs typeface="굴림" pitchFamily="50" charset="-127"/>
              </a:rPr>
              <a:t>북한의 대내결속을 목적으로 한 대남 기습공격</a:t>
            </a:r>
            <a:r>
              <a:rPr kumimoji="1" lang="en-US" altLang="ko-KR" sz="2000" b="0" i="0" u="none" strike="noStrike" cap="none" normalizeH="0" baseline="0" dirty="0" smtClean="0">
                <a:ln>
                  <a:noFill/>
                </a:ln>
                <a:solidFill>
                  <a:srgbClr val="000000"/>
                </a:solidFill>
                <a:effectLst/>
                <a:latin typeface="+mn-ea"/>
                <a:cs typeface="굴림" pitchFamily="50" charset="-127"/>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2000" dirty="0" smtClean="0">
                <a:solidFill>
                  <a:srgbClr val="000000"/>
                </a:solidFill>
                <a:latin typeface="+mn-ea"/>
                <a:cs typeface="굴림" pitchFamily="50" charset="-127"/>
              </a:rPr>
              <a:t>7.</a:t>
            </a:r>
            <a:r>
              <a:rPr kumimoji="1" lang="ko-KR" altLang="en-US" sz="2000" b="0" i="0" u="none" strike="noStrike" cap="none" normalizeH="0" baseline="0" dirty="0" smtClean="0">
                <a:ln>
                  <a:noFill/>
                </a:ln>
                <a:solidFill>
                  <a:srgbClr val="000000"/>
                </a:solidFill>
                <a:effectLst/>
                <a:latin typeface="+mn-ea"/>
                <a:cs typeface="굴림" pitchFamily="50" charset="-127"/>
              </a:rPr>
              <a:t>국제사회의 반발을 의식하지 않는 대량 살상무기를 이용한 군사적         공격 </a:t>
            </a:r>
            <a:endParaRPr kumimoji="1" lang="en-US" altLang="ko-KR" sz="2000" b="0" i="0" u="none" strike="noStrike" cap="none" normalizeH="0" baseline="0" dirty="0" smtClean="0">
              <a:ln>
                <a:noFill/>
              </a:ln>
              <a:solidFill>
                <a:schemeClr val="tx1"/>
              </a:solidFill>
              <a:effectLst/>
              <a:latin typeface="+mn-ea"/>
              <a:cs typeface="굴림" pitchFamily="50" charset="-127"/>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95536" y="258614"/>
            <a:ext cx="856895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사이버 테러</a:t>
            </a:r>
            <a:endParaRPr kumimoji="1" 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향후 도발과 관련해서는</a:t>
            </a:r>
            <a:r>
              <a:rPr kumimoji="1" lang="ko-KR"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77.1 %</a:t>
            </a:r>
            <a:r>
              <a:rPr kumimoji="1" 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가 </a:t>
            </a:r>
            <a:r>
              <a:rPr kumimoji="1" lang="ko-KR"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3 </a:t>
            </a:r>
            <a:r>
              <a:rPr kumimoji="1" 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차 핵실험을 벌일 것으로 예상하고 </a:t>
            </a:r>
            <a:r>
              <a:rPr kumimoji="1" lang="ko-KR"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67.6 %</a:t>
            </a:r>
            <a:r>
              <a:rPr kumimoji="1" 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는 사이버 테러의 가능성이 높다고 지적했습니다</a:t>
            </a:r>
            <a:r>
              <a:rPr kumimoji="1" lang="ko-KR"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a:t>
            </a:r>
            <a:endParaRPr kumimoji="1" lang="ko-KR"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ko-KR"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ko-KR" altLang="ko-KR"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ko-KR"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b="1"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1. </a:t>
            </a:r>
            <a:r>
              <a:rPr kumimoji="1" lang="ko-KR" altLang="en-US" b="1"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법</a:t>
            </a:r>
            <a:r>
              <a:rPr kumimoji="1" lang="en-US" altLang="ko-KR" b="1"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a:t>
            </a:r>
            <a:r>
              <a:rPr kumimoji="1" lang="ko-KR" altLang="en-US" b="1"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제도적 측면</a:t>
            </a:r>
            <a:endParaRPr kumimoji="1" lang="ko-KR" altLang="en-US"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개인정보 외 민원신청 서류 등 수기분서 보호 확대</a:t>
            </a:r>
            <a:endParaRPr kumimoji="1" lang="ko-KR" altLang="en-US"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개인정보 수집</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이용</a:t>
            </a: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제공 기준 표준화</a:t>
            </a:r>
            <a:endParaRPr kumimoji="1" lang="ko-KR" altLang="en-US"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개인정보 유출사고 발생 시 유출사실 신고 의무화</a:t>
            </a:r>
            <a:endParaRPr kumimoji="1" lang="ko-KR" altLang="en-US"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
        <p:nvSpPr>
          <p:cNvPr id="38914" name="Rectangle 2"/>
          <p:cNvSpPr>
            <a:spLocks noChangeArrowheads="1"/>
          </p:cNvSpPr>
          <p:nvPr/>
        </p:nvSpPr>
        <p:spPr bwMode="auto">
          <a:xfrm>
            <a:off x="323528" y="2636912"/>
            <a:ext cx="806489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b="1"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2. </a:t>
            </a:r>
            <a:r>
              <a:rPr kumimoji="1" lang="ko-KR" altLang="en-US" b="1"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관리</a:t>
            </a:r>
            <a:r>
              <a:rPr kumimoji="1" lang="en-US" altLang="ko-KR" b="1"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a:t>
            </a:r>
            <a:r>
              <a:rPr kumimoji="1" lang="ko-KR" altLang="en-US" b="1"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교육적 측면</a:t>
            </a:r>
            <a:endParaRPr kumimoji="1" lang="ko-KR" altLang="en-US"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각 조직에 있는 개인 정보 보호 담당자와</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개인정보보호 취급자</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보안업계 등 정보보호를 담당하는 모든 업체와 기관들을 관리</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교육적 측면을 기존보다 강화하고 지속적인 보안세미나 </a:t>
            </a:r>
            <a:r>
              <a:rPr kumimoji="1" lang="ko-KR" altLang="en-US" b="0" i="0" u="none" strike="noStrike" cap="none" normalizeH="0" baseline="0" dirty="0" err="1" smtClean="0">
                <a:ln>
                  <a:noFill/>
                </a:ln>
                <a:solidFill>
                  <a:srgbClr val="000000"/>
                </a:solidFill>
                <a:effectLst/>
                <a:latin typeface="굴림체" pitchFamily="49" charset="-127"/>
                <a:ea typeface="굴림" pitchFamily="50" charset="-127"/>
                <a:cs typeface="굴림" pitchFamily="50" charset="-127"/>
              </a:rPr>
              <a:t>컨퍼런스</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등을 통한 보안 이슈를 접하고 발전해 가야 합니다</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a:t>
            </a:r>
            <a:endParaRPr kumimoji="1" lang="en-US"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en-US" altLang="ko-KR"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en-US"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b="1"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3. </a:t>
            </a:r>
            <a:r>
              <a:rPr kumimoji="1" lang="ko-KR" altLang="en-US" b="1"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제적 협력 통한 신속 대응체계 구축 </a:t>
            </a:r>
            <a:endParaRPr kumimoji="1" lang="ko-KR" altLang="en-US"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국내 유입 이전에 침해사고 이상 징후를 감지할 수 있도록 국가 간 네트워크를 연계하여 구축하고</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이를 통해 효과적이고 신속한 대응체계를 구축할 필요가 있습니다</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altLang="en-US"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그리고 인터넷 주요 구성요소의 방어체계를 구축하여야 합니다</a:t>
            </a:r>
            <a:r>
              <a:rPr kumimoji="1" lang="en-US" altLang="ko-KR"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a:t>
            </a:r>
            <a:endParaRPr kumimoji="1" lang="en-US" altLang="ko-KR"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251520" y="404664"/>
            <a:ext cx="8532440" cy="923330"/>
          </a:xfrm>
          <a:prstGeom prst="rect">
            <a:avLst/>
          </a:prstGeom>
        </p:spPr>
        <p:txBody>
          <a:bodyPr wrap="square">
            <a:spAutoFit/>
          </a:bodyPr>
          <a:lstStyle/>
          <a:p>
            <a:r>
              <a:rPr lang="en-US" altLang="ko-KR" b="1" dirty="0" smtClean="0"/>
              <a:t>4. </a:t>
            </a:r>
            <a:r>
              <a:rPr lang="ko-KR" altLang="en-US" b="1" dirty="0" smtClean="0"/>
              <a:t>민간기업 방어체계 구축</a:t>
            </a:r>
            <a:endParaRPr lang="ko-KR" altLang="en-US" dirty="0" smtClean="0"/>
          </a:p>
          <a:p>
            <a:r>
              <a:rPr lang="ko-KR" altLang="en-US" dirty="0" smtClean="0"/>
              <a:t>정보통신부는 금융</a:t>
            </a:r>
            <a:r>
              <a:rPr lang="en-US" altLang="ko-KR" dirty="0" smtClean="0"/>
              <a:t>·</a:t>
            </a:r>
            <a:r>
              <a:rPr lang="ko-KR" altLang="en-US" dirty="0" smtClean="0"/>
              <a:t>통신 등 주요 정보통신기반시설 관리기관 및 인터넷데이터센터</a:t>
            </a:r>
            <a:r>
              <a:rPr lang="en-US" altLang="ko-KR" dirty="0" smtClean="0"/>
              <a:t>(IDC) </a:t>
            </a:r>
            <a:r>
              <a:rPr lang="ko-KR" altLang="en-US" dirty="0" smtClean="0"/>
              <a:t>시스템 관리자에 대해 전문가 수준의 정보보호교육을 실시하기로 했습니다</a:t>
            </a:r>
            <a:endParaRPr lang="ko-KR" altLang="en-US" dirty="0"/>
          </a:p>
        </p:txBody>
      </p:sp>
      <p:sp>
        <p:nvSpPr>
          <p:cNvPr id="3" name="직사각형 2"/>
          <p:cNvSpPr/>
          <p:nvPr/>
        </p:nvSpPr>
        <p:spPr>
          <a:xfrm>
            <a:off x="323528" y="1772816"/>
            <a:ext cx="8424936" cy="1477328"/>
          </a:xfrm>
          <a:prstGeom prst="rect">
            <a:avLst/>
          </a:prstGeom>
        </p:spPr>
        <p:txBody>
          <a:bodyPr wrap="square">
            <a:spAutoFit/>
          </a:bodyPr>
          <a:lstStyle/>
          <a:p>
            <a:r>
              <a:rPr lang="en-US" altLang="ko-KR" b="1" dirty="0" smtClean="0"/>
              <a:t>5. </a:t>
            </a:r>
            <a:r>
              <a:rPr lang="ko-KR" altLang="en-US" b="1" dirty="0" smtClean="0"/>
              <a:t>국가적 사이버 안전 체계 확립과 법제도 정비</a:t>
            </a:r>
            <a:endParaRPr lang="ko-KR" altLang="en-US" dirty="0" smtClean="0"/>
          </a:p>
          <a:p>
            <a:r>
              <a:rPr lang="ko-KR" altLang="en-US" dirty="0" smtClean="0"/>
              <a:t>우선</a:t>
            </a:r>
            <a:r>
              <a:rPr lang="en-US" altLang="ko-KR" dirty="0" smtClean="0"/>
              <a:t>, </a:t>
            </a:r>
            <a:r>
              <a:rPr lang="ko-KR" altLang="en-US" dirty="0" smtClean="0"/>
              <a:t>해킹 및 </a:t>
            </a:r>
            <a:r>
              <a:rPr lang="ko-KR" altLang="en-US" dirty="0" err="1" smtClean="0"/>
              <a:t>웜</a:t>
            </a:r>
            <a:r>
              <a:rPr lang="en-US" altLang="ko-KR" dirty="0" smtClean="0"/>
              <a:t>·</a:t>
            </a:r>
            <a:r>
              <a:rPr lang="ko-KR" altLang="en-US" dirty="0" smtClean="0"/>
              <a:t>바이러스 강화를 위해서 관련 기관 등이 협력을 통해 정보공유 체계를 강화해야 합니다</a:t>
            </a:r>
            <a:r>
              <a:rPr lang="en-US" altLang="ko-KR" dirty="0" smtClean="0"/>
              <a:t>.</a:t>
            </a:r>
            <a:endParaRPr lang="ko-KR" altLang="en-US" dirty="0" smtClean="0"/>
          </a:p>
          <a:p>
            <a:r>
              <a:rPr lang="ko-KR" altLang="en-US" dirty="0" smtClean="0"/>
              <a:t>그리고 </a:t>
            </a:r>
            <a:r>
              <a:rPr lang="ko-KR" altLang="en-US" dirty="0" err="1" smtClean="0"/>
              <a:t>법제도를</a:t>
            </a:r>
            <a:r>
              <a:rPr lang="ko-KR" altLang="en-US" dirty="0" smtClean="0"/>
              <a:t> 정비 및 국가차원에서 개인</a:t>
            </a:r>
            <a:r>
              <a:rPr lang="en-US" altLang="ko-KR" dirty="0" smtClean="0"/>
              <a:t>, </a:t>
            </a:r>
            <a:r>
              <a:rPr lang="ko-KR" altLang="en-US" dirty="0" smtClean="0"/>
              <a:t>중소기업 등 정보보호 취약 계층에 대한 정보보호 지원을 강화할 필요가 있다</a:t>
            </a:r>
            <a:r>
              <a:rPr lang="en-US" altLang="ko-KR" dirty="0" smtClean="0"/>
              <a:t>. </a:t>
            </a:r>
            <a:endParaRPr lang="ko-KR"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23528" y="-693511"/>
            <a:ext cx="828092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endParaRPr kumimoji="1" lang="en-US" alt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endParaRPr>
          </a:p>
          <a:p>
            <a:pPr marL="0" marR="0" lvl="0" indent="0" algn="just" defTabSz="914400" rtl="0" eaLnBrk="1" fontAlgn="base" latinLnBrk="1" hangingPunct="1">
              <a:lnSpc>
                <a:spcPct val="100000"/>
              </a:lnSpc>
              <a:spcBef>
                <a:spcPct val="0"/>
              </a:spcBef>
              <a:spcAft>
                <a:spcPct val="0"/>
              </a:spcAft>
              <a:buClrTx/>
              <a:buSzTx/>
              <a:buFontTx/>
              <a:buNone/>
              <a:tabLst/>
            </a:pPr>
            <a:endParaRPr kumimoji="1" lang="en-US" altLang="ko-KR" sz="1600" b="1" dirty="0" smtClean="0">
              <a:solidFill>
                <a:srgbClr val="000000"/>
              </a:solidFill>
              <a:latin typeface="굴림체" pitchFamily="49" charset="-127"/>
              <a:ea typeface="굴림" pitchFamily="50" charset="-127"/>
              <a:cs typeface="굴림" pitchFamily="50" charset="-127"/>
            </a:endParaRPr>
          </a:p>
          <a:p>
            <a:pPr marL="0" marR="0" lvl="0" indent="0" algn="just" defTabSz="914400" rtl="0" eaLnBrk="1" fontAlgn="base" latinLnBrk="1" hangingPunct="1">
              <a:lnSpc>
                <a:spcPct val="100000"/>
              </a:lnSpc>
              <a:spcBef>
                <a:spcPct val="0"/>
              </a:spcBef>
              <a:spcAft>
                <a:spcPct val="0"/>
              </a:spcAft>
              <a:buClrTx/>
              <a:buSzTx/>
              <a:buFontTx/>
              <a:buNone/>
              <a:tabLst/>
            </a:pPr>
            <a:endParaRPr kumimoji="1" lang="en-US" alt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endParaRPr>
          </a:p>
          <a:p>
            <a:pPr marL="0" marR="0" lvl="0" indent="0" algn="just" defTabSz="914400" rtl="0" eaLnBrk="1" fontAlgn="base" latinLnBrk="1" hangingPunct="1">
              <a:lnSpc>
                <a:spcPct val="100000"/>
              </a:lnSpc>
              <a:spcBef>
                <a:spcPct val="0"/>
              </a:spcBef>
              <a:spcAft>
                <a:spcPct val="0"/>
              </a:spcAft>
              <a:buClrTx/>
              <a:buSzTx/>
              <a:buFontTx/>
              <a:buNone/>
              <a:tabLst/>
            </a:pPr>
            <a:endParaRPr kumimoji="1" lang="en-US" altLang="ko-KR" sz="1600" b="1" dirty="0" smtClean="0">
              <a:solidFill>
                <a:srgbClr val="000000"/>
              </a:solidFill>
              <a:latin typeface="굴림체" pitchFamily="49" charset="-127"/>
              <a:ea typeface="굴림" pitchFamily="50" charset="-127"/>
              <a:cs typeface="굴림" pitchFamily="50" charset="-127"/>
            </a:endParaRPr>
          </a:p>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Ⅲ. </a:t>
            </a:r>
            <a:r>
              <a:rPr kumimoji="1" 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결론 </a:t>
            </a:r>
            <a:r>
              <a:rPr kumimoji="1" lang="ko-KR" alt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北에 대한 한반도 정세변화와 통일문제</a:t>
            </a:r>
            <a:endParaRPr kumimoji="1" 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sz="16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ko-KR" sz="16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김정은 체제로 통일 문제에 대한 재언급</a:t>
            </a:r>
            <a:endParaRPr kumimoji="1" 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김정일 위원장 사망 이후 한반도 정세는 급박하게 돌아가고 있습니다</a:t>
            </a:r>
            <a:r>
              <a:rPr kumimoji="1" lang="ko-KR" alt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endParaRPr kumimoji="1" lang="ko-KR" alt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북한 정권의 불안정성에 대한 우려가 증대되고 있으나 한편으로는 통일에 대한 긍정적인 기대 또한 높아졌습니다</a:t>
            </a:r>
            <a:r>
              <a:rPr kumimoji="1" lang="ko-KR" alt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endParaRPr kumimoji="1" lang="ko-KR" alt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ko-KR" sz="16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ko-KR" altLang="ko-KR" sz="16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ko-KR" alt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시민참여 위한 다양한 통일관련 프로그램 개발과 올바른 가치</a:t>
            </a:r>
            <a:r>
              <a:rPr kumimoji="1" lang="ko-KR" alt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a:t>
            </a:r>
            <a:r>
              <a:rPr kumimoji="1" 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비전 세워야 합니다</a:t>
            </a:r>
            <a:r>
              <a:rPr kumimoji="1" lang="ko-KR" alt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a:t>
            </a:r>
            <a:endParaRPr kumimoji="1" lang="ko-KR" alt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그 동안 통일 문제는 많은 사람들에게 당위 또는 선택의 문제였지만 이제는 우리 삶과 직결되며</a:t>
            </a:r>
            <a:r>
              <a:rPr kumimoji="1" lang="ko-KR" alt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우리의 운명과 불가피하게 연관된 존재의 문제가 되었습니다</a:t>
            </a:r>
            <a:r>
              <a:rPr kumimoji="1" lang="ko-KR" alt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그만큼 이 시대는 우리 민족의 운명을 결정하는 엄중한 시대로 접어들고 있습니다</a:t>
            </a:r>
            <a:r>
              <a:rPr kumimoji="1" lang="ko-KR" alt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endParaRPr kumimoji="1" lang="ko-KR" alt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우려보다 기대와 희망이 더 큰 통일 조국 창건의 과제는 우리 민족에게 다가온 숙명과 같은 호기이며</a:t>
            </a:r>
            <a:r>
              <a:rPr kumimoji="1" lang="ko-KR" alt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가장 도전할 만한 가치가 있는 역사적 사건이 아닐 수 없습니다</a:t>
            </a:r>
            <a:r>
              <a:rPr kumimoji="1" lang="ko-KR" alt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이러한 시대적 당위 속에 민족 구성원 모두가 올바른 가치와 관점을 가지고 민족적 성업을 이루는 차원에서 열정을 가지고 통일 운동에 동참해야 하지 않을까 생각합니다</a:t>
            </a:r>
            <a:r>
              <a:rPr kumimoji="1" lang="ko-KR" alt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a:t>
            </a:r>
            <a:endParaRPr kumimoji="1" lang="ko-KR" alt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ko-KR" sz="16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ko-KR" altLang="ko-KR" sz="16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ko-KR" alt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통일은 남북한 문제에 앞서 주변 국가의 문제이다</a:t>
            </a:r>
            <a:r>
              <a:rPr kumimoji="1" lang="ko-KR" alt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a:t>
            </a:r>
            <a:endParaRPr kumimoji="1" lang="ko-KR" alt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현실적으로 통일은 주변국가의 협력 없이는 달성 불가능한 일입니다</a:t>
            </a:r>
            <a:r>
              <a:rPr kumimoji="1" lang="ko-KR" alt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주변 강대국이 한반도 통일과정에 긍정적인 역할을 할 수 있도록 동참시키기 위해서는 반드시 세계평화를 지향하는 비전을 갖지 않으면 안됩니다</a:t>
            </a:r>
            <a:r>
              <a:rPr kumimoji="1" lang="ko-KR" alt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주변국의 협력을 이끌어 내는 것은 민족주의 차원을 넘어서는 평화의 비전을 통해서만이 가능하기에</a:t>
            </a:r>
            <a:r>
              <a:rPr kumimoji="1" lang="ko-KR" alt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r>
              <a:rPr kumimoji="1" 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주변 강대국들에게도 한반도에서 냉전을 해소하고 통일을 위해 협조하는 것이야말로 그들의 이익에 부합하는 것임을 설득시켜야 합니다</a:t>
            </a:r>
            <a:r>
              <a:rPr kumimoji="1" lang="ko-KR" altLang="ko-KR" sz="1600" b="0"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 </a:t>
            </a:r>
            <a:endParaRPr kumimoji="1" lang="ko-KR" alt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ko-KR" sz="16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ko-KR" altLang="ko-KR" sz="16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ko-KR" alt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ko-KR" sz="16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ko-KR" altLang="ko-KR" sz="16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ko-KR" altLang="ko-KR" sz="16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681464"/>
            <a:ext cx="9144000" cy="83253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endParaRPr kumimoji="1" lang="en-US" alt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endParaRPr>
          </a:p>
          <a:p>
            <a:pPr marL="0" marR="0" lvl="0" indent="0" algn="just" defTabSz="914400" rtl="0" eaLnBrk="1" fontAlgn="base" latinLnBrk="1" hangingPunct="1">
              <a:lnSpc>
                <a:spcPct val="100000"/>
              </a:lnSpc>
              <a:spcBef>
                <a:spcPct val="0"/>
              </a:spcBef>
              <a:spcAft>
                <a:spcPct val="0"/>
              </a:spcAft>
              <a:buClrTx/>
              <a:buSzTx/>
              <a:buFontTx/>
              <a:buNone/>
              <a:tabLst/>
            </a:pPr>
            <a:endParaRPr kumimoji="1" lang="en-US" altLang="ko-KR" sz="1600" b="1" dirty="0" smtClean="0">
              <a:solidFill>
                <a:srgbClr val="000000"/>
              </a:solidFill>
              <a:latin typeface="굴림체" pitchFamily="49" charset="-127"/>
              <a:ea typeface="굴림" pitchFamily="50" charset="-127"/>
              <a:cs typeface="굴림" pitchFamily="50" charset="-127"/>
            </a:endParaRPr>
          </a:p>
          <a:p>
            <a:pPr marL="0" marR="0" lvl="0" indent="0" algn="just" defTabSz="914400" rtl="0" eaLnBrk="1" fontAlgn="base" latinLnBrk="1" hangingPunct="1">
              <a:lnSpc>
                <a:spcPct val="100000"/>
              </a:lnSpc>
              <a:spcBef>
                <a:spcPct val="0"/>
              </a:spcBef>
              <a:spcAft>
                <a:spcPct val="0"/>
              </a:spcAft>
              <a:buClrTx/>
              <a:buSzTx/>
              <a:buFontTx/>
              <a:buNone/>
              <a:tabLst/>
            </a:pPr>
            <a:endParaRPr kumimoji="1" lang="en-US" alt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endParaRPr>
          </a:p>
          <a:p>
            <a:pPr marL="0" marR="0" lvl="0" indent="0" algn="just" defTabSz="914400" rtl="0" eaLnBrk="1" fontAlgn="base" latinLnBrk="1" hangingPunct="1">
              <a:lnSpc>
                <a:spcPct val="100000"/>
              </a:lnSpc>
              <a:spcBef>
                <a:spcPct val="0"/>
              </a:spcBef>
              <a:spcAft>
                <a:spcPct val="0"/>
              </a:spcAft>
              <a:buClrTx/>
              <a:buSzTx/>
              <a:buFontTx/>
              <a:buNone/>
              <a:tabLst/>
            </a:pPr>
            <a:endParaRPr kumimoji="1" lang="en-US" alt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endParaRPr>
          </a:p>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ko-KR" sz="16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Ⅳ. </a:t>
            </a:r>
            <a:r>
              <a:rPr kumimoji="1" lang="ko-KR" sz="1600" b="1" i="1"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참고문헌</a:t>
            </a:r>
            <a:endParaRPr kumimoji="1" 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sz="10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ko-KR" sz="10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KBS </a:t>
            </a:r>
            <a:r>
              <a:rPr kumimoji="1" lang="ko-KR" altLang="en-US" sz="900" b="0" i="0" u="none" strike="noStrike" cap="none" normalizeH="0" baseline="0" dirty="0" err="1" smtClean="0">
                <a:ln>
                  <a:noFill/>
                </a:ln>
                <a:solidFill>
                  <a:srgbClr val="000000"/>
                </a:solidFill>
                <a:effectLst/>
                <a:latin typeface="굴림" pitchFamily="50" charset="-127"/>
                <a:ea typeface="굴림체" pitchFamily="49" charset="-127"/>
                <a:cs typeface="굴림" pitchFamily="50" charset="-127"/>
              </a:rPr>
              <a:t>스페셜</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.120520.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김정은 체제 시청 프로그램</a:t>
            </a:r>
            <a:endParaRPr kumimoji="1" lang="ko-KR" altLang="en-US"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 </a:t>
            </a:r>
            <a:r>
              <a:rPr kumimoji="1" lang="ko-KR" altLang="en-US" sz="1000" b="0" i="0" u="none" strike="noStrike" cap="none" normalizeH="0" baseline="0" dirty="0" err="1" smtClean="0">
                <a:ln>
                  <a:noFill/>
                </a:ln>
                <a:solidFill>
                  <a:srgbClr val="000000"/>
                </a:solidFill>
                <a:effectLst/>
                <a:latin typeface="굴림" pitchFamily="50" charset="-127"/>
                <a:ea typeface="새굴림" pitchFamily="18" charset="-127"/>
                <a:cs typeface="굴림" pitchFamily="50" charset="-127"/>
              </a:rPr>
              <a:t>네이버</a:t>
            </a:r>
            <a:r>
              <a:rPr kumimoji="1" lang="ko-KR" altLang="en-US"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 백과사전</a:t>
            </a:r>
            <a:r>
              <a:rPr kumimoji="1" lang="en-US" altLang="ko-KR"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 </a:t>
            </a:r>
            <a:r>
              <a:rPr kumimoji="1" lang="en-US" altLang="ko-KR" sz="1000" b="0" i="0" u="sng" strike="noStrike" cap="none" normalizeH="0" baseline="0" dirty="0" smtClean="0">
                <a:ln>
                  <a:noFill/>
                </a:ln>
                <a:solidFill>
                  <a:srgbClr val="0000FF"/>
                </a:solidFill>
                <a:effectLst/>
                <a:latin typeface="굴림" pitchFamily="50" charset="-127"/>
                <a:ea typeface="새굴림" pitchFamily="18" charset="-127"/>
                <a:cs typeface="굴림" pitchFamily="50" charset="-127"/>
                <a:hlinkClick r:id="rId2"/>
              </a:rPr>
              <a:t>http://100.naver.com</a:t>
            </a:r>
            <a:r>
              <a:rPr kumimoji="1" lang="en-US" altLang="ko-KR"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 </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 </a:t>
            </a:r>
            <a:r>
              <a:rPr kumimoji="1" lang="ko-KR" altLang="en-US"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북한자료센터</a:t>
            </a:r>
            <a:r>
              <a:rPr kumimoji="1" lang="en-US" altLang="ko-KR"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 </a:t>
            </a:r>
            <a:r>
              <a:rPr kumimoji="1" lang="en-US" altLang="ko-KR" sz="1000" b="0" i="0" u="sng" strike="noStrike" cap="none" normalizeH="0" baseline="0" dirty="0" smtClean="0">
                <a:ln>
                  <a:noFill/>
                </a:ln>
                <a:solidFill>
                  <a:srgbClr val="0000FF"/>
                </a:solidFill>
                <a:effectLst/>
                <a:latin typeface="굴림" pitchFamily="50" charset="-127"/>
                <a:ea typeface="새굴림" pitchFamily="18" charset="-127"/>
                <a:cs typeface="굴림" pitchFamily="50" charset="-127"/>
                <a:hlinkClick r:id="rId3"/>
              </a:rPr>
              <a:t>http://unibook.unikorea.go.kr/MA/</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 </a:t>
            </a:r>
            <a:r>
              <a:rPr kumimoji="1" lang="ko-KR" altLang="en-US"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백승주</a:t>
            </a:r>
            <a:r>
              <a:rPr kumimoji="1" lang="en-US" altLang="ko-KR"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 『</a:t>
            </a:r>
            <a:r>
              <a:rPr kumimoji="1" lang="ko-KR" altLang="en-US"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권력이 세습되는 북한</a:t>
            </a:r>
            <a:r>
              <a:rPr kumimoji="1" lang="en-US" altLang="ko-KR"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 </a:t>
            </a:r>
            <a:r>
              <a:rPr kumimoji="1" lang="ko-KR" altLang="en-US"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통일부 교육원</a:t>
            </a:r>
            <a:endParaRPr kumimoji="1" lang="ko-KR" altLang="en-US"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 </a:t>
            </a:r>
            <a:r>
              <a:rPr kumimoji="1" lang="ko-KR" altLang="en-US"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최원기</a:t>
            </a:r>
            <a:r>
              <a:rPr kumimoji="1" lang="en-US" altLang="ko-KR"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 </a:t>
            </a:r>
            <a:r>
              <a:rPr kumimoji="1" lang="ko-KR" altLang="en-US"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「북한권력의 실세」</a:t>
            </a:r>
            <a:r>
              <a:rPr kumimoji="1" lang="en-US" altLang="ko-KR" sz="1000" b="0" i="0" u="none" strike="noStrike" cap="none" normalizeH="0" baseline="0" dirty="0" smtClean="0">
                <a:ln>
                  <a:noFill/>
                </a:ln>
                <a:solidFill>
                  <a:srgbClr val="000000"/>
                </a:solidFill>
                <a:effectLst/>
                <a:latin typeface="굴림" pitchFamily="50" charset="-127"/>
                <a:ea typeface="새굴림" pitchFamily="18" charset="-127"/>
                <a:cs typeface="굴림" pitchFamily="50" charset="-127"/>
              </a:rPr>
              <a:t>,Voice of America</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- 6.25</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전쟁 이후 북한의 도발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4"/>
              </a:rPr>
              <a:t>http://blog.naver.com/yjjin100?Redirect=Log&amp;logNo=50089093173</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최근 </a:t>
            </a:r>
            <a:r>
              <a:rPr kumimoji="1" lang="ko-KR" altLang="en-US" sz="900" b="0" i="0" u="none" strike="noStrike" cap="none" normalizeH="0" baseline="0" dirty="0" err="1" smtClean="0">
                <a:ln>
                  <a:noFill/>
                </a:ln>
                <a:solidFill>
                  <a:srgbClr val="000000"/>
                </a:solidFill>
                <a:effectLst/>
                <a:latin typeface="굴림" pitchFamily="50" charset="-127"/>
                <a:ea typeface="굴림체" pitchFamily="49" charset="-127"/>
                <a:cs typeface="굴림" pitchFamily="50" charset="-127"/>
              </a:rPr>
              <a:t>광명성</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3</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호 발사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5"/>
              </a:rPr>
              <a:t>http://sterejm.blog.me/100154886149</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김정은 김일성 위상 비교</a:t>
            </a:r>
            <a:endParaRPr kumimoji="1" lang="ko-KR" altLang="en-US"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6"/>
              </a:rPr>
              <a:t>http://kin.naver.com/qna/detail.nhn?d1id=11&amp;dirId=111002&amp;docId=147068563&amp;qb=6rmA7KCV7J28IOq5gOygleydgA==&amp;enc=utf8&amp;section=kin&amp;rank=2&amp;search_sort=0&amp;spq=1&amp;pid=gJXQZU5Y7u4sssgi5Lossc</a:t>
            </a:r>
            <a:r>
              <a:rPr kumimoji="1" lang="en-US" altLang="ko-KR" sz="900" b="0" i="0" u="sng" strike="noStrike" cap="none" normalizeH="0" baseline="0" dirty="0" smtClean="0">
                <a:ln>
                  <a:noFill/>
                </a:ln>
                <a:solidFill>
                  <a:srgbClr val="0000FF"/>
                </a:solidFill>
                <a:effectLst/>
                <a:latin typeface="굴림체"/>
                <a:ea typeface="굴림체" pitchFamily="49" charset="-127"/>
                <a:cs typeface="굴림" pitchFamily="50" charset="-127"/>
                <a:hlinkClick r:id="rId6"/>
              </a:rPr>
              <a:t>—</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6"/>
              </a:rPr>
              <a:t>379920&amp;sid=T7ue2KxVu08AAG@qEVs</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- 5</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개월째 접어든 김정은 체제</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북한은 어디로</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(KBS</a:t>
            </a:r>
            <a:r>
              <a:rPr kumimoji="1" lang="ko-KR" altLang="en-US" sz="900" b="0" i="0" u="none" strike="noStrike" cap="none" normalizeH="0" baseline="0" dirty="0" err="1" smtClean="0">
                <a:ln>
                  <a:noFill/>
                </a:ln>
                <a:solidFill>
                  <a:srgbClr val="000000"/>
                </a:solidFill>
                <a:effectLst/>
                <a:latin typeface="굴림" pitchFamily="50" charset="-127"/>
                <a:ea typeface="굴림체" pitchFamily="49" charset="-127"/>
                <a:cs typeface="굴림" pitchFamily="50" charset="-127"/>
              </a:rPr>
              <a:t>스페셜</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7"/>
              </a:rPr>
              <a:t>http://www.newsen.com/news_view.php?uid=201205201258132541</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 로켓 및 핵실험 개발 비용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8"/>
              </a:rPr>
              <a:t>http://sterejm.blog.me/100155825989</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3</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차 핵실험 동향 포착</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9"/>
              </a:rPr>
              <a:t>http://yonhapnewstv.tistory.com/2142</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 핵실험 자료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10"/>
              </a:rPr>
              <a:t>http://news.kbs.co.kr/science/2012/05/10/2473602.html</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핵융합 기술 개발 </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성공</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11"/>
              </a:rPr>
              <a:t>http://blog.naver.com/geosyoon8810?Redirect=Log&amp;logNo=90086863326</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 로켓 기술 수준은</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12"/>
              </a:rPr>
              <a:t>http://www.bobaedream.co.kr/board/bulletin/view.php?No=76835&amp;code=army</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err="1" smtClean="0">
                <a:ln>
                  <a:noFill/>
                </a:ln>
                <a:solidFill>
                  <a:srgbClr val="000000"/>
                </a:solidFill>
                <a:effectLst/>
                <a:latin typeface="굴림" pitchFamily="50" charset="-127"/>
                <a:ea typeface="굴림체" pitchFamily="49" charset="-127"/>
                <a:cs typeface="굴림" pitchFamily="50" charset="-127"/>
              </a:rPr>
              <a:t>광명성</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발사로 본 북한의 로켓 기술 수준은</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중앙일보 김영희 국제 대기자</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윤덕민 국립외교원 교수</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백승주 국방연구원 </a:t>
            </a:r>
            <a:r>
              <a:rPr kumimoji="1" lang="ko-KR" altLang="en-US" sz="900" b="0" i="0" u="none" strike="noStrike" cap="none" normalizeH="0" baseline="0" dirty="0" err="1" smtClean="0">
                <a:ln>
                  <a:noFill/>
                </a:ln>
                <a:solidFill>
                  <a:srgbClr val="000000"/>
                </a:solidFill>
                <a:effectLst/>
                <a:latin typeface="굴림" pitchFamily="50" charset="-127"/>
                <a:ea typeface="굴림체" pitchFamily="49" charset="-127"/>
                <a:cs typeface="굴림" pitchFamily="50" charset="-127"/>
              </a:rPr>
              <a:t>안보전략연구센터장</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인터뷰 자료</a:t>
            </a:r>
            <a:endParaRPr kumimoji="1" lang="ko-KR" altLang="en-US"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13"/>
              </a:rPr>
              <a:t>http://news.jtbc.co.kr/html/960/NB10094960.html</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g8</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정상</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북한에 대한 조치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14"/>
              </a:rPr>
              <a:t>http://blog.naver.com/chanel7476?Redirect=Log&amp;logNo=50141575711</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G8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정상 </a:t>
            </a:r>
            <a:r>
              <a:rPr kumimoji="1" lang="ko-KR" altLang="en-US" sz="900" b="0" i="0" u="none" strike="noStrike" cap="none" normalizeH="0" baseline="0" dirty="0" smtClean="0">
                <a:ln>
                  <a:noFill/>
                </a:ln>
                <a:solidFill>
                  <a:srgbClr val="000000"/>
                </a:solidFill>
                <a:effectLst/>
                <a:latin typeface="굴림체"/>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北</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도발 </a:t>
            </a:r>
            <a:r>
              <a:rPr kumimoji="1" lang="ko-KR" altLang="en-US" sz="900" b="0" i="0" u="none" strike="noStrike" cap="none" normalizeH="0" baseline="0" dirty="0" err="1" smtClean="0">
                <a:ln>
                  <a:noFill/>
                </a:ln>
                <a:solidFill>
                  <a:srgbClr val="000000"/>
                </a:solidFill>
                <a:effectLst/>
                <a:latin typeface="굴림" pitchFamily="50" charset="-127"/>
                <a:ea typeface="굴림체" pitchFamily="49" charset="-127"/>
                <a:cs typeface="굴림" pitchFamily="50" charset="-127"/>
              </a:rPr>
              <a:t>계속시</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더 심한 고립 직면</a:t>
            </a:r>
            <a:r>
              <a:rPr kumimoji="1" lang="ko-KR" altLang="en-US" sz="900" b="0" i="0" u="none" strike="noStrike" cap="none" normalizeH="0" baseline="0" dirty="0" smtClean="0">
                <a:ln>
                  <a:noFill/>
                </a:ln>
                <a:solidFill>
                  <a:srgbClr val="000000"/>
                </a:solidFill>
                <a:effectLst/>
                <a:latin typeface="굴림체"/>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15"/>
              </a:rPr>
              <a:t>http://news.kbs.co.kr/world/2012/05/19/2477439.html</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北 </a:t>
            </a:r>
            <a:r>
              <a:rPr kumimoji="1" lang="ko-KR" altLang="en-US" sz="900" b="0" i="0" u="none" strike="noStrike" cap="none" normalizeH="0" baseline="0" dirty="0" smtClean="0">
                <a:ln>
                  <a:noFill/>
                </a:ln>
                <a:solidFill>
                  <a:srgbClr val="000000"/>
                </a:solidFill>
                <a:effectLst/>
                <a:latin typeface="굴림체"/>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핵실험 평화적 해결 가능</a:t>
            </a:r>
            <a:r>
              <a:rPr kumimoji="1" lang="en-US" altLang="ko-KR" sz="900" b="0" i="0" u="none" strike="noStrike" cap="none" normalizeH="0" baseline="0" dirty="0" smtClean="0">
                <a:ln>
                  <a:noFill/>
                </a:ln>
                <a:solidFill>
                  <a:srgbClr val="000000"/>
                </a:solidFill>
                <a:effectLst/>
                <a:latin typeface="굴림체"/>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美 하기 나름</a:t>
            </a:r>
            <a:r>
              <a:rPr kumimoji="1" lang="ko-KR" altLang="en-US" sz="900" b="0" i="0" u="none" strike="noStrike" cap="none" normalizeH="0" baseline="0" dirty="0" smtClean="0">
                <a:ln>
                  <a:noFill/>
                </a:ln>
                <a:solidFill>
                  <a:srgbClr val="000000"/>
                </a:solidFill>
                <a:effectLst/>
                <a:latin typeface="굴림체"/>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16"/>
              </a:rPr>
              <a:t>http://news.kbs.co.kr/politics/2012/05/23/2478707.html</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美 </a:t>
            </a:r>
            <a:r>
              <a:rPr kumimoji="1" lang="ko-KR" altLang="en-US" sz="900" b="0" i="0" u="none" strike="noStrike" cap="none" normalizeH="0" baseline="0" dirty="0" smtClean="0">
                <a:ln>
                  <a:noFill/>
                </a:ln>
                <a:solidFill>
                  <a:srgbClr val="000000"/>
                </a:solidFill>
                <a:effectLst/>
                <a:latin typeface="굴림체"/>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 생각 모르겠다</a:t>
            </a:r>
            <a:r>
              <a:rPr kumimoji="1" lang="en-US" altLang="ko-KR" sz="900" b="0" i="0" u="none" strike="noStrike" cap="none" normalizeH="0" baseline="0" dirty="0" smtClean="0">
                <a:ln>
                  <a:noFill/>
                </a:ln>
                <a:solidFill>
                  <a:srgbClr val="000000"/>
                </a:solidFill>
                <a:effectLst/>
                <a:latin typeface="굴림체"/>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행동으로 평가</a:t>
            </a:r>
            <a:r>
              <a:rPr kumimoji="1" lang="ko-KR" altLang="en-US" sz="900" b="0" i="0" u="none" strike="noStrike" cap="none" normalizeH="0" baseline="0" dirty="0" smtClean="0">
                <a:ln>
                  <a:noFill/>
                </a:ln>
                <a:solidFill>
                  <a:srgbClr val="000000"/>
                </a:solidFill>
                <a:effectLst/>
                <a:latin typeface="굴림체"/>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17"/>
              </a:rPr>
              <a:t>http://news.kbs.co.kr/world/2012/05/23/2478878.html</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err="1" smtClean="0">
                <a:ln>
                  <a:noFill/>
                </a:ln>
                <a:solidFill>
                  <a:srgbClr val="000000"/>
                </a:solidFill>
                <a:effectLst/>
                <a:latin typeface="굴림" pitchFamily="50" charset="-127"/>
                <a:ea typeface="굴림체" pitchFamily="49" charset="-127"/>
                <a:cs typeface="굴림" pitchFamily="50" charset="-127"/>
              </a:rPr>
              <a:t>北외무성</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"G8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정상회의 대북성명 배격</a:t>
            </a:r>
            <a:r>
              <a:rPr kumimoji="1" lang="ko-KR" altLang="en-US" sz="900" b="0" i="0" u="none" strike="noStrike" cap="none" normalizeH="0" baseline="0" dirty="0" smtClean="0">
                <a:ln>
                  <a:noFill/>
                </a:ln>
                <a:solidFill>
                  <a:srgbClr val="000000"/>
                </a:solidFill>
                <a:effectLst/>
                <a:latin typeface="굴림체"/>
                <a:ea typeface="굴림체" pitchFamily="49" charset="-127"/>
                <a:cs typeface="굴림" pitchFamily="50" charset="-127"/>
              </a:rPr>
              <a:t>“</a:t>
            </a:r>
            <a:endParaRPr kumimoji="1" lang="ko-KR" altLang="en-US"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18"/>
              </a:rPr>
              <a:t>http://cn.moneta.co.kr/Service/paxnet/ShellView.asp?ArticleID=2012052220021605744</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韓美日 </a:t>
            </a:r>
            <a:r>
              <a:rPr kumimoji="1" lang="ko-KR" altLang="en-US" sz="900" b="0" i="0" u="none" strike="noStrike" cap="none" normalizeH="0" baseline="0" dirty="0" err="1" smtClean="0">
                <a:ln>
                  <a:noFill/>
                </a:ln>
                <a:solidFill>
                  <a:srgbClr val="000000"/>
                </a:solidFill>
                <a:effectLst/>
                <a:latin typeface="굴림" pitchFamily="50" charset="-127"/>
                <a:ea typeface="굴림체" pitchFamily="49" charset="-127"/>
                <a:cs typeface="굴림" pitchFamily="50" charset="-127"/>
              </a:rPr>
              <a:t>북핵</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대표단 한 자리</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北 추가 도발 자제</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대응 방안</a:t>
            </a:r>
            <a:endParaRPr kumimoji="1" lang="ko-KR" altLang="en-US"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19"/>
              </a:rPr>
              <a:t>http://www.asiae.co.kr/news/view.htm?idxno=2012052111090518278</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국방부</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미사일 예산 </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5</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년간 </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2</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조 </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5</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천억 요구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20"/>
              </a:rPr>
              <a:t>http://news.kbs.co.kr/politics/2012/05/22/2478572.html</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北</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GPS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전파 교란</a:t>
            </a:r>
            <a:r>
              <a:rPr kumimoji="1" lang="en-US" altLang="ko-KR" sz="900" b="0" i="0" u="none" strike="noStrike" cap="none" normalizeH="0" baseline="0" dirty="0" smtClean="0">
                <a:ln>
                  <a:noFill/>
                </a:ln>
                <a:solidFill>
                  <a:srgbClr val="000000"/>
                </a:solidFill>
                <a:effectLst/>
                <a:latin typeface="굴림체"/>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방어책은</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 EMP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보유 폭파할 경우 </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err="1" smtClean="0">
                <a:ln>
                  <a:noFill/>
                </a:ln>
                <a:solidFill>
                  <a:srgbClr val="000000"/>
                </a:solidFill>
                <a:effectLst/>
                <a:latin typeface="굴림" pitchFamily="50" charset="-127"/>
                <a:ea typeface="굴림체" pitchFamily="49" charset="-127"/>
                <a:cs typeface="굴림" pitchFamily="50" charset="-127"/>
              </a:rPr>
              <a:t>논협</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전산망 마비 </a:t>
            </a:r>
            <a:r>
              <a:rPr kumimoji="1" lang="ko-KR" altLang="en-US" sz="900" b="0" i="0" u="none" strike="noStrike" cap="none" normalizeH="0" baseline="0" dirty="0" err="1" smtClean="0">
                <a:ln>
                  <a:noFill/>
                </a:ln>
                <a:solidFill>
                  <a:srgbClr val="000000"/>
                </a:solidFill>
                <a:effectLst/>
                <a:latin typeface="굴림" pitchFamily="50" charset="-127"/>
                <a:ea typeface="굴림체" pitchFamily="49" charset="-127"/>
                <a:cs typeface="굴림" pitchFamily="50" charset="-127"/>
              </a:rPr>
              <a:t>북소행</a:t>
            </a:r>
            <a:endParaRPr kumimoji="1" lang="ko-KR" altLang="en-US"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21"/>
              </a:rPr>
              <a:t>http://news.kbs.co.kr/politics/2012/05/21/2478076.html</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 전문가 대부분이 핵실험 사이버 테러 우려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22"/>
              </a:rPr>
              <a:t>http://blog.naver.com/dal3707?Redirect=Log&amp;logNo=50141837828</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남북관계 전문가들 </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北</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3</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차 핵실험 가능성 높아</a:t>
            </a:r>
            <a:r>
              <a:rPr kumimoji="1" lang="en-US" altLang="ko-KR" sz="900" b="0" i="0" u="none" strike="noStrike" cap="none" normalizeH="0" baseline="0" dirty="0" smtClean="0">
                <a:ln>
                  <a:noFill/>
                </a:ln>
                <a:solidFill>
                  <a:srgbClr val="000000"/>
                </a:solidFill>
                <a:effectLst/>
                <a:latin typeface="굴림체"/>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화해협력 기조 전환해야</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대응방안</a:t>
            </a:r>
            <a:endParaRPr kumimoji="1" lang="ko-KR" altLang="en-US"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23"/>
              </a:rPr>
              <a:t>http://news.naver.com/main/read.nhn?mode=LSD&amp;mid=sec&amp;sid1=100&amp;oid=003&amp;aid=0004516353</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북한 </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핵실험</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예상하던 사람들은 이제 뭐라고 할까</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24"/>
              </a:rPr>
              <a:t>http://www.pressian.com/article/article.asp?article_num=30120529085209</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미 국무부</a:t>
            </a: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한반도 </a:t>
            </a:r>
            <a:r>
              <a:rPr kumimoji="1" lang="ko-KR" altLang="en-US" sz="900" b="0" i="0" u="none" strike="noStrike" cap="none" normalizeH="0" baseline="0" dirty="0" err="1" smtClean="0">
                <a:ln>
                  <a:noFill/>
                </a:ln>
                <a:solidFill>
                  <a:srgbClr val="000000"/>
                </a:solidFill>
                <a:effectLst/>
                <a:latin typeface="굴림" pitchFamily="50" charset="-127"/>
                <a:ea typeface="굴림체" pitchFamily="49" charset="-127"/>
                <a:cs typeface="굴림" pitchFamily="50" charset="-127"/>
              </a:rPr>
              <a:t>전술핵</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재배치 가능성 일축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25"/>
              </a:rPr>
              <a:t>http://www.ohmynews.com/NWS_Web/view/at_pg.aspx?CNTN_CD=A0001732652</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 </a:t>
            </a:r>
            <a:r>
              <a:rPr kumimoji="1" lang="ko-KR" altLang="en-US" sz="900" b="0" i="0" u="none" strike="noStrike" cap="none" normalizeH="0" baseline="0" dirty="0" smtClean="0">
                <a:ln>
                  <a:noFill/>
                </a:ln>
                <a:solidFill>
                  <a:srgbClr val="000000"/>
                </a:solidFill>
                <a:effectLst/>
                <a:latin typeface="굴림" pitchFamily="50" charset="-127"/>
                <a:ea typeface="굴림체" pitchFamily="49" charset="-127"/>
                <a:cs typeface="굴림" pitchFamily="50" charset="-127"/>
              </a:rPr>
              <a:t>한반도 정세변화와 통일문제 </a:t>
            </a:r>
            <a:r>
              <a:rPr kumimoji="1" lang="en-US" altLang="ko-KR" sz="9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26"/>
              </a:rPr>
              <a:t>http://blog.daum.net/21cnew/18147192</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en-US" altLang="ko-KR" sz="10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ko-KR" altLang="en-US" sz="900" b="1" i="0" u="none" strike="noStrike" cap="none" normalizeH="0" baseline="0" dirty="0" smtClean="0">
                <a:ln>
                  <a:noFill/>
                </a:ln>
                <a:solidFill>
                  <a:srgbClr val="000000"/>
                </a:solidFill>
                <a:effectLst/>
                <a:latin typeface="굴림체" pitchFamily="49" charset="-127"/>
                <a:ea typeface="굴림" pitchFamily="50" charset="-127"/>
                <a:cs typeface="굴림" pitchFamily="50" charset="-127"/>
              </a:rPr>
              <a:t>동영상 출처</a:t>
            </a:r>
            <a:endParaRPr kumimoji="1" lang="ko-KR" altLang="en-US"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27"/>
              </a:rPr>
              <a:t>http://news.naver.com/main/read.nhn?mode=LPOD&amp;mid=tvh&amp;oid=052&amp;aid=0000299177</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sng" strike="noStrike" cap="none" normalizeH="0" baseline="0" dirty="0" smtClean="0">
                <a:ln>
                  <a:noFill/>
                </a:ln>
                <a:solidFill>
                  <a:srgbClr val="0000FF"/>
                </a:solidFill>
                <a:effectLst/>
                <a:latin typeface="굴림" pitchFamily="50" charset="-127"/>
                <a:ea typeface="굴림체" pitchFamily="49" charset="-127"/>
                <a:cs typeface="굴림" pitchFamily="50" charset="-127"/>
                <a:hlinkClick r:id="rId28"/>
              </a:rPr>
              <a:t>http://blog.naver.com/30ceoclub?Redirect=Log&amp;logNo=50129482933</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en-US" altLang="ko-KR" sz="10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en-US" altLang="ko-KR" sz="10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en-US" altLang="ko-KR" sz="10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en-US" altLang="ko-KR" sz="10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en-US" altLang="ko-KR" sz="10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en-US" altLang="ko-KR" sz="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함초롬바탕"/>
                <a:ea typeface="굴림" pitchFamily="50" charset="-127"/>
                <a:cs typeface="굴림" pitchFamily="50" charset="-127"/>
              </a:rPr>
              <a:t> </a:t>
            </a:r>
            <a:r>
              <a:rPr kumimoji="1" lang="en-US" altLang="ko-KR" sz="10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en-US" altLang="ko-KR" sz="1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pPr algn="l"/>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
            </a:r>
            <a:br>
              <a:rPr lang="en-US" altLang="ko-KR" dirty="0" smtClean="0"/>
            </a:br>
            <a:r>
              <a:rPr lang="en-US" altLang="ko-KR" dirty="0" smtClean="0"/>
              <a:t>Ⅰ. </a:t>
            </a:r>
            <a:r>
              <a:rPr lang="ko-KR" altLang="en-US" dirty="0" smtClean="0"/>
              <a:t>서론</a:t>
            </a:r>
            <a:r>
              <a:rPr lang="en-US" altLang="ko-KR" dirty="0" smtClean="0"/>
              <a:t/>
            </a:r>
            <a:br>
              <a:rPr lang="en-US" altLang="ko-KR" dirty="0" smtClean="0"/>
            </a:br>
            <a:r>
              <a:rPr lang="en-US" altLang="ko-KR" dirty="0" smtClean="0"/>
              <a:t>              </a:t>
            </a:r>
            <a:r>
              <a:rPr lang="ko-KR" altLang="en-US" sz="3100" b="1" dirty="0" smtClean="0"/>
              <a:t>北</a:t>
            </a:r>
            <a:r>
              <a:rPr lang="en-US" altLang="ko-KR" sz="3100" b="1" dirty="0" smtClean="0"/>
              <a:t>, </a:t>
            </a:r>
            <a:r>
              <a:rPr lang="ko-KR" altLang="en-US" sz="3100" b="1" dirty="0" smtClean="0"/>
              <a:t>그들은 어떠한 나라인가</a:t>
            </a:r>
            <a:r>
              <a:rPr lang="en-US" altLang="ko-KR" sz="3100" b="1" dirty="0" smtClean="0"/>
              <a:t/>
            </a:r>
            <a:br>
              <a:rPr lang="en-US" altLang="ko-KR" sz="3100" b="1" dirty="0" smtClean="0"/>
            </a:br>
            <a:r>
              <a:rPr lang="en-US" altLang="ko-KR" sz="3100" b="1" dirty="0" smtClean="0"/>
              <a:t>1. </a:t>
            </a:r>
            <a:r>
              <a:rPr lang="ko-KR" altLang="en-US" sz="3100" b="1" dirty="0" smtClean="0"/>
              <a:t>전쟁의 시작</a:t>
            </a:r>
            <a:r>
              <a:rPr lang="ko-KR" altLang="en-US" sz="3100" dirty="0" smtClean="0"/>
              <a:t/>
            </a:r>
            <a:br>
              <a:rPr lang="ko-KR" altLang="en-US" sz="3100" dirty="0" smtClean="0"/>
            </a:br>
            <a:r>
              <a:rPr lang="en-US" altLang="ko-KR" dirty="0" smtClean="0"/>
              <a:t/>
            </a:r>
            <a:br>
              <a:rPr lang="en-US" altLang="ko-KR" dirty="0" smtClean="0"/>
            </a:br>
            <a:r>
              <a:rPr lang="ko-KR" altLang="en-US" dirty="0" smtClean="0"/>
              <a:t/>
            </a:r>
            <a:br>
              <a:rPr lang="ko-KR" altLang="en-US" dirty="0" smtClean="0"/>
            </a:br>
            <a:endParaRPr lang="ko-KR" altLang="en-US" dirty="0"/>
          </a:p>
        </p:txBody>
      </p:sp>
      <p:pic>
        <p:nvPicPr>
          <p:cNvPr id="4" name="내용 개체 틀 3" descr="8.bmp"/>
          <p:cNvPicPr>
            <a:picLocks noGrp="1" noChangeAspect="1"/>
          </p:cNvPicPr>
          <p:nvPr>
            <p:ph sz="quarter" idx="1"/>
          </p:nvPr>
        </p:nvPicPr>
        <p:blipFill>
          <a:blip r:embed="rId2" cstate="print"/>
          <a:stretch>
            <a:fillRect/>
          </a:stretch>
        </p:blipFill>
        <p:spPr>
          <a:xfrm>
            <a:off x="971600" y="2348880"/>
            <a:ext cx="6696744" cy="424847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51520" y="476672"/>
            <a:ext cx="8219256" cy="1786210"/>
          </a:xfrm>
        </p:spPr>
        <p:txBody>
          <a:bodyPr>
            <a:normAutofit fontScale="90000"/>
          </a:bodyPr>
          <a:lstStyle/>
          <a:p>
            <a:pPr algn="l"/>
            <a:r>
              <a:rPr lang="en-US" altLang="ko-KR" sz="2200" dirty="0" smtClean="0">
                <a:latin typeface="+mn-ea"/>
                <a:ea typeface="+mn-ea"/>
              </a:rPr>
              <a:t>6.25 </a:t>
            </a:r>
            <a:r>
              <a:rPr lang="ko-KR" altLang="en-US" sz="2200" dirty="0" smtClean="0">
                <a:latin typeface="+mn-ea"/>
                <a:ea typeface="+mn-ea"/>
              </a:rPr>
              <a:t>전쟁 당시 종군기자들이 촬영한 필름을 바탕으로 참전 용사들의 생생한 증언과 함께 전쟁의 실상을 보여주는 영상입니다</a:t>
            </a:r>
            <a:r>
              <a:rPr lang="en-US" altLang="ko-KR" sz="2200" dirty="0" smtClean="0">
                <a:latin typeface="+mn-ea"/>
                <a:ea typeface="+mn-ea"/>
              </a:rPr>
              <a:t>.</a:t>
            </a:r>
            <a:r>
              <a:rPr lang="ko-KR" altLang="en-US" sz="2200" dirty="0" smtClean="0">
                <a:latin typeface="+mn-ea"/>
                <a:ea typeface="+mn-ea"/>
              </a:rPr>
              <a:t/>
            </a:r>
            <a:br>
              <a:rPr lang="ko-KR" altLang="en-US" sz="2200" dirty="0" smtClean="0">
                <a:latin typeface="+mn-ea"/>
                <a:ea typeface="+mn-ea"/>
              </a:rPr>
            </a:br>
            <a:r>
              <a:rPr lang="ko-KR" altLang="en-US" sz="2200" dirty="0" smtClean="0">
                <a:latin typeface="+mn-ea"/>
                <a:ea typeface="+mn-ea"/>
              </a:rPr>
              <a:t>동영상 중간 중간 삽입된 인터뷰 영상에서는 중공군의 공세에 맞서 철원 고지를 지키다가 격렬한 전투 속에 스러져간 전우에 대한 아픈 기억이 되살아난다는 등</a:t>
            </a:r>
            <a:r>
              <a:rPr lang="en-US" altLang="ko-KR" sz="2200" dirty="0" smtClean="0">
                <a:latin typeface="+mn-ea"/>
                <a:ea typeface="+mn-ea"/>
              </a:rPr>
              <a:t>, </a:t>
            </a:r>
            <a:r>
              <a:rPr lang="ko-KR" altLang="en-US" sz="2200" dirty="0" smtClean="0">
                <a:latin typeface="+mn-ea"/>
                <a:ea typeface="+mn-ea"/>
              </a:rPr>
              <a:t>참전용사의 기억 속엔 따발총과 탱크로 상징됐던 북한군과의 치열했던 전투 장면이 아직도 생생히 남아 있다고 합니다</a:t>
            </a:r>
            <a:r>
              <a:rPr lang="en-US" altLang="ko-KR" sz="2200" dirty="0" smtClean="0">
                <a:latin typeface="+mn-ea"/>
                <a:ea typeface="+mn-ea"/>
              </a:rPr>
              <a:t>.</a:t>
            </a:r>
            <a:r>
              <a:rPr lang="ko-KR" altLang="en-US" sz="1800" dirty="0" smtClean="0">
                <a:latin typeface="+mn-ea"/>
                <a:ea typeface="+mn-ea"/>
              </a:rPr>
              <a:t/>
            </a:r>
            <a:br>
              <a:rPr lang="ko-KR" altLang="en-US" sz="1800" dirty="0" smtClean="0">
                <a:latin typeface="+mn-ea"/>
                <a:ea typeface="+mn-ea"/>
              </a:rPr>
            </a:br>
            <a:endParaRPr lang="ko-KR" altLang="en-US" sz="1800" dirty="0">
              <a:latin typeface="+mn-ea"/>
              <a:ea typeface="+mn-ea"/>
            </a:endParaRPr>
          </a:p>
        </p:txBody>
      </p:sp>
      <p:sp>
        <p:nvSpPr>
          <p:cNvPr id="3" name="내용 개체 틀 2"/>
          <p:cNvSpPr>
            <a:spLocks noGrp="1"/>
          </p:cNvSpPr>
          <p:nvPr>
            <p:ph sz="quarter" idx="1"/>
          </p:nvPr>
        </p:nvSpPr>
        <p:spPr>
          <a:xfrm>
            <a:off x="251520" y="1916832"/>
            <a:ext cx="7772400" cy="4572000"/>
          </a:xfrm>
        </p:spPr>
        <p:txBody>
          <a:bodyPr/>
          <a:lstStyle/>
          <a:p>
            <a:pPr>
              <a:buNone/>
            </a:pPr>
            <a:endParaRPr lang="en-US" altLang="ko-KR" dirty="0" smtClean="0"/>
          </a:p>
          <a:p>
            <a:pPr>
              <a:buNone/>
            </a:pPr>
            <a:r>
              <a:rPr lang="en-US" altLang="ko-KR" sz="2000" b="1" dirty="0" smtClean="0"/>
              <a:t>2. 6.25</a:t>
            </a:r>
            <a:r>
              <a:rPr lang="ko-KR" altLang="en-US" sz="2000" b="1" dirty="0" smtClean="0"/>
              <a:t>전쟁 이후</a:t>
            </a:r>
            <a:r>
              <a:rPr lang="en-US" altLang="ko-KR" sz="2000" b="1" dirty="0" smtClean="0"/>
              <a:t>, </a:t>
            </a:r>
            <a:r>
              <a:rPr lang="ko-KR" altLang="en-US" sz="2000" b="1" dirty="0" smtClean="0"/>
              <a:t>북한의 도발 연도별 현황</a:t>
            </a:r>
            <a:endParaRPr lang="ko-KR" altLang="en-US" sz="2000" dirty="0" smtClean="0"/>
          </a:p>
          <a:p>
            <a:endParaRPr lang="ko-KR" altLang="en-US" sz="1800" dirty="0"/>
          </a:p>
        </p:txBody>
      </p:sp>
      <p:pic>
        <p:nvPicPr>
          <p:cNvPr id="4" name="그림 3" descr="9.bmp"/>
          <p:cNvPicPr>
            <a:picLocks noChangeAspect="1"/>
          </p:cNvPicPr>
          <p:nvPr/>
        </p:nvPicPr>
        <p:blipFill>
          <a:blip r:embed="rId2" cstate="print"/>
          <a:stretch>
            <a:fillRect/>
          </a:stretch>
        </p:blipFill>
        <p:spPr>
          <a:xfrm>
            <a:off x="467544" y="2852936"/>
            <a:ext cx="3876127" cy="1944216"/>
          </a:xfrm>
          <a:prstGeom prst="rect">
            <a:avLst/>
          </a:prstGeom>
        </p:spPr>
      </p:pic>
      <p:sp>
        <p:nvSpPr>
          <p:cNvPr id="5" name="직사각형 4"/>
          <p:cNvSpPr/>
          <p:nvPr/>
        </p:nvSpPr>
        <p:spPr>
          <a:xfrm>
            <a:off x="395536" y="4869160"/>
            <a:ext cx="4320480" cy="1512168"/>
          </a:xfrm>
          <a:prstGeom prst="rect">
            <a:avLst/>
          </a:prstGeom>
        </p:spPr>
        <p:txBody>
          <a:bodyPr wrap="square">
            <a:spAutoFit/>
          </a:bodyPr>
          <a:lstStyle/>
          <a:p>
            <a:r>
              <a:rPr lang="ko-KR" altLang="en-US" b="1" dirty="0" smtClean="0"/>
              <a:t>대한민국 항공 역사 </a:t>
            </a:r>
            <a:r>
              <a:rPr lang="ko-KR" altLang="en-US" b="1" dirty="0" err="1" smtClean="0"/>
              <a:t>최조의</a:t>
            </a:r>
            <a:r>
              <a:rPr lang="ko-KR" altLang="en-US" b="1" dirty="0" smtClean="0"/>
              <a:t> 여객기 </a:t>
            </a:r>
            <a:r>
              <a:rPr lang="ko-KR" altLang="en-US" b="1" dirty="0" err="1" smtClean="0"/>
              <a:t>남치사건으로</a:t>
            </a:r>
            <a:r>
              <a:rPr lang="ko-KR" altLang="en-US" dirty="0" smtClean="0"/>
              <a:t> </a:t>
            </a:r>
            <a:r>
              <a:rPr lang="ko-KR" altLang="en-US" b="1" dirty="0" smtClean="0"/>
              <a:t>부산발 서울행 대한민국항공사</a:t>
            </a:r>
            <a:r>
              <a:rPr lang="en-US" altLang="ko-KR" b="1" dirty="0" smtClean="0"/>
              <a:t>(KNA)</a:t>
            </a:r>
            <a:r>
              <a:rPr lang="ko-KR" altLang="en-US" b="1" dirty="0" smtClean="0"/>
              <a:t>소속 여객기 ‘</a:t>
            </a:r>
            <a:r>
              <a:rPr lang="ko-KR" altLang="en-US" b="1" dirty="0" err="1" smtClean="0"/>
              <a:t>창랑호</a:t>
            </a:r>
            <a:r>
              <a:rPr lang="ko-KR" altLang="en-US" b="1" dirty="0" smtClean="0"/>
              <a:t>’가 경기도 평택 상공에서 북한 무장공작원들에 의해 납치돼 평양 </a:t>
            </a:r>
            <a:r>
              <a:rPr lang="ko-KR" altLang="en-US" b="1" dirty="0" err="1" smtClean="0"/>
              <a:t>순앙공항에</a:t>
            </a:r>
            <a:r>
              <a:rPr lang="ko-KR" altLang="en-US" b="1" dirty="0" smtClean="0"/>
              <a:t> 강제 </a:t>
            </a:r>
            <a:r>
              <a:rPr lang="ko-KR" altLang="en-US" b="1" dirty="0" err="1" smtClean="0"/>
              <a:t>착륙당함</a:t>
            </a:r>
            <a:endParaRPr lang="ko-KR" altLang="en-US" dirty="0"/>
          </a:p>
        </p:txBody>
      </p:sp>
      <p:pic>
        <p:nvPicPr>
          <p:cNvPr id="6" name="그림 5" descr="10.bmp"/>
          <p:cNvPicPr>
            <a:picLocks noChangeAspect="1"/>
          </p:cNvPicPr>
          <p:nvPr/>
        </p:nvPicPr>
        <p:blipFill>
          <a:blip r:embed="rId3" cstate="print"/>
          <a:stretch>
            <a:fillRect/>
          </a:stretch>
        </p:blipFill>
        <p:spPr>
          <a:xfrm>
            <a:off x="5004048" y="2924944"/>
            <a:ext cx="3384376" cy="1872208"/>
          </a:xfrm>
          <a:prstGeom prst="rect">
            <a:avLst/>
          </a:prstGeom>
        </p:spPr>
      </p:pic>
      <p:sp>
        <p:nvSpPr>
          <p:cNvPr id="7" name="직사각형 6"/>
          <p:cNvSpPr/>
          <p:nvPr/>
        </p:nvSpPr>
        <p:spPr>
          <a:xfrm>
            <a:off x="4572000" y="4941168"/>
            <a:ext cx="4572000" cy="1200329"/>
          </a:xfrm>
          <a:prstGeom prst="rect">
            <a:avLst/>
          </a:prstGeom>
        </p:spPr>
        <p:txBody>
          <a:bodyPr wrap="square">
            <a:spAutoFit/>
          </a:bodyPr>
          <a:lstStyle/>
          <a:p>
            <a:r>
              <a:rPr lang="ko-KR" altLang="en-US" b="1" dirty="0" smtClean="0"/>
              <a:t>북한군 특수부대 </a:t>
            </a:r>
            <a:r>
              <a:rPr lang="ko-KR" altLang="en-US" b="1" dirty="0" err="1" smtClean="0"/>
              <a:t>정찰국</a:t>
            </a:r>
            <a:r>
              <a:rPr lang="ko-KR" altLang="en-US" b="1" dirty="0" smtClean="0"/>
              <a:t> 소속 </a:t>
            </a:r>
            <a:r>
              <a:rPr lang="en-US" altLang="ko-KR" b="1" dirty="0" smtClean="0"/>
              <a:t>124</a:t>
            </a:r>
            <a:r>
              <a:rPr lang="ko-KR" altLang="en-US" b="1" dirty="0" smtClean="0"/>
              <a:t>부대원 </a:t>
            </a:r>
            <a:r>
              <a:rPr lang="en-US" altLang="ko-KR" b="1" dirty="0" smtClean="0"/>
              <a:t>31</a:t>
            </a:r>
            <a:r>
              <a:rPr lang="ko-KR" altLang="en-US" b="1" dirty="0" smtClean="0"/>
              <a:t>명이 청와대 습격과 정부요인 암살을 목표로 한국군 복장과 수류탄 및 기관단총으로 무장 침투한 사건</a:t>
            </a:r>
            <a:endParaRPr lang="ko-KR"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11.bmp"/>
          <p:cNvPicPr>
            <a:picLocks noChangeAspect="1"/>
          </p:cNvPicPr>
          <p:nvPr/>
        </p:nvPicPr>
        <p:blipFill>
          <a:blip r:embed="rId2" cstate="print"/>
          <a:stretch>
            <a:fillRect/>
          </a:stretch>
        </p:blipFill>
        <p:spPr>
          <a:xfrm>
            <a:off x="323528" y="548680"/>
            <a:ext cx="3076575" cy="3657600"/>
          </a:xfrm>
          <a:prstGeom prst="rect">
            <a:avLst/>
          </a:prstGeom>
        </p:spPr>
      </p:pic>
      <p:sp>
        <p:nvSpPr>
          <p:cNvPr id="4" name="직사각형 3"/>
          <p:cNvSpPr/>
          <p:nvPr/>
        </p:nvSpPr>
        <p:spPr>
          <a:xfrm>
            <a:off x="251520" y="4293096"/>
            <a:ext cx="3168352" cy="1200329"/>
          </a:xfrm>
          <a:prstGeom prst="rect">
            <a:avLst/>
          </a:prstGeom>
        </p:spPr>
        <p:txBody>
          <a:bodyPr wrap="square">
            <a:spAutoFit/>
          </a:bodyPr>
          <a:lstStyle/>
          <a:p>
            <a:r>
              <a:rPr lang="ko-KR" altLang="en-US" b="1" dirty="0" smtClean="0"/>
              <a:t>바그다드 발 서울행 대한항공 </a:t>
            </a:r>
            <a:r>
              <a:rPr lang="en-US" altLang="ko-KR" b="1" dirty="0" smtClean="0"/>
              <a:t>858</a:t>
            </a:r>
            <a:r>
              <a:rPr lang="ko-KR" altLang="en-US" b="1" dirty="0" smtClean="0"/>
              <a:t>편 </a:t>
            </a:r>
            <a:r>
              <a:rPr lang="ko-KR" altLang="en-US" b="1" dirty="0" err="1" smtClean="0"/>
              <a:t>보잉</a:t>
            </a:r>
            <a:r>
              <a:rPr lang="ko-KR" altLang="en-US" b="1" dirty="0" smtClean="0"/>
              <a:t> </a:t>
            </a:r>
            <a:r>
              <a:rPr lang="en-US" altLang="ko-KR" b="1" dirty="0" smtClean="0"/>
              <a:t>707</a:t>
            </a:r>
            <a:r>
              <a:rPr lang="ko-KR" altLang="en-US" b="1" dirty="0" smtClean="0"/>
              <a:t>기가 인도양 상공에서 북한공작원에 의해 공중폭파된 사건</a:t>
            </a:r>
            <a:endParaRPr lang="ko-KR" altLang="en-US" dirty="0"/>
          </a:p>
        </p:txBody>
      </p:sp>
      <p:pic>
        <p:nvPicPr>
          <p:cNvPr id="7" name="그림 6" descr="12.bmp"/>
          <p:cNvPicPr>
            <a:picLocks noChangeAspect="1"/>
          </p:cNvPicPr>
          <p:nvPr/>
        </p:nvPicPr>
        <p:blipFill>
          <a:blip r:embed="rId3" cstate="print"/>
          <a:stretch>
            <a:fillRect/>
          </a:stretch>
        </p:blipFill>
        <p:spPr>
          <a:xfrm>
            <a:off x="3995936" y="260648"/>
            <a:ext cx="3744416" cy="2304256"/>
          </a:xfrm>
          <a:prstGeom prst="rect">
            <a:avLst/>
          </a:prstGeom>
        </p:spPr>
      </p:pic>
      <p:sp>
        <p:nvSpPr>
          <p:cNvPr id="8" name="직사각형 7"/>
          <p:cNvSpPr/>
          <p:nvPr/>
        </p:nvSpPr>
        <p:spPr>
          <a:xfrm>
            <a:off x="3851920" y="2708920"/>
            <a:ext cx="4248472" cy="1477328"/>
          </a:xfrm>
          <a:prstGeom prst="rect">
            <a:avLst/>
          </a:prstGeom>
        </p:spPr>
        <p:txBody>
          <a:bodyPr wrap="square">
            <a:spAutoFit/>
          </a:bodyPr>
          <a:lstStyle/>
          <a:p>
            <a:r>
              <a:rPr lang="ko-KR" altLang="en-US" b="1" dirty="0" smtClean="0"/>
              <a:t>서해 북방한계선 남쪽 </a:t>
            </a:r>
            <a:r>
              <a:rPr lang="en-US" altLang="ko-KR" b="1" dirty="0" smtClean="0"/>
              <a:t>3</a:t>
            </a:r>
            <a:r>
              <a:rPr lang="ko-KR" altLang="en-US" b="1" dirty="0" smtClean="0"/>
              <a:t>마일</a:t>
            </a:r>
            <a:r>
              <a:rPr lang="en-US" altLang="ko-KR" b="1" dirty="0" smtClean="0"/>
              <a:t>, </a:t>
            </a:r>
            <a:r>
              <a:rPr lang="ko-KR" altLang="en-US" b="1" dirty="0" err="1" smtClean="0"/>
              <a:t>연평도</a:t>
            </a:r>
            <a:r>
              <a:rPr lang="ko-KR" altLang="en-US" b="1" dirty="0" smtClean="0"/>
              <a:t> 서쪽 </a:t>
            </a:r>
            <a:r>
              <a:rPr lang="en-US" altLang="ko-KR" b="1" dirty="0" smtClean="0"/>
              <a:t>14</a:t>
            </a:r>
            <a:r>
              <a:rPr lang="ko-KR" altLang="en-US" b="1" dirty="0" smtClean="0"/>
              <a:t>마일 해상에서 북한 경비정의 기습 포격으로 시작된 전투</a:t>
            </a:r>
            <a:r>
              <a:rPr lang="en-US" altLang="ko-KR" b="1" dirty="0" smtClean="0"/>
              <a:t>. ‘</a:t>
            </a:r>
            <a:r>
              <a:rPr lang="ko-KR" altLang="en-US" b="1" dirty="0" smtClean="0"/>
              <a:t>서해교전’</a:t>
            </a:r>
            <a:r>
              <a:rPr lang="ko-KR" altLang="en-US" b="1" dirty="0" err="1" smtClean="0"/>
              <a:t>으로</a:t>
            </a:r>
            <a:r>
              <a:rPr lang="ko-KR" altLang="en-US" b="1" dirty="0" smtClean="0"/>
              <a:t> 불리다가 </a:t>
            </a:r>
            <a:r>
              <a:rPr lang="en-US" altLang="ko-KR" b="1" dirty="0" smtClean="0"/>
              <a:t>2008</a:t>
            </a:r>
            <a:r>
              <a:rPr lang="ko-KR" altLang="en-US" b="1" dirty="0" smtClean="0"/>
              <a:t>년 </a:t>
            </a:r>
            <a:r>
              <a:rPr lang="en-US" altLang="ko-KR" b="1" dirty="0" smtClean="0"/>
              <a:t>4</a:t>
            </a:r>
            <a:r>
              <a:rPr lang="ko-KR" altLang="en-US" b="1" dirty="0" smtClean="0"/>
              <a:t>월‘제</a:t>
            </a:r>
            <a:r>
              <a:rPr lang="en-US" altLang="ko-KR" b="1" dirty="0" smtClean="0"/>
              <a:t>2</a:t>
            </a:r>
            <a:r>
              <a:rPr lang="ko-KR" altLang="en-US" b="1" dirty="0" err="1" smtClean="0"/>
              <a:t>연평해전</a:t>
            </a:r>
            <a:r>
              <a:rPr lang="ko-KR" altLang="en-US" b="1" dirty="0" smtClean="0"/>
              <a:t>’</a:t>
            </a:r>
            <a:r>
              <a:rPr lang="ko-KR" altLang="en-US" b="1" dirty="0" err="1" smtClean="0"/>
              <a:t>으로</a:t>
            </a:r>
            <a:r>
              <a:rPr lang="ko-KR" altLang="en-US" b="1" dirty="0" smtClean="0"/>
              <a:t> 격상</a:t>
            </a:r>
            <a:endParaRPr lang="ko-KR" altLang="en-US" dirty="0"/>
          </a:p>
        </p:txBody>
      </p:sp>
      <p:pic>
        <p:nvPicPr>
          <p:cNvPr id="9" name="그림 8" descr="15.bmp"/>
          <p:cNvPicPr>
            <a:picLocks noChangeAspect="1"/>
          </p:cNvPicPr>
          <p:nvPr/>
        </p:nvPicPr>
        <p:blipFill>
          <a:blip r:embed="rId4" cstate="print"/>
          <a:stretch>
            <a:fillRect/>
          </a:stretch>
        </p:blipFill>
        <p:spPr>
          <a:xfrm>
            <a:off x="3491880" y="4149080"/>
            <a:ext cx="3240360" cy="2200275"/>
          </a:xfrm>
          <a:prstGeom prst="rect">
            <a:avLst/>
          </a:prstGeom>
        </p:spPr>
      </p:pic>
      <p:sp>
        <p:nvSpPr>
          <p:cNvPr id="10" name="직사각형 9"/>
          <p:cNvSpPr/>
          <p:nvPr/>
        </p:nvSpPr>
        <p:spPr>
          <a:xfrm>
            <a:off x="6660232" y="4221088"/>
            <a:ext cx="2340768" cy="2031325"/>
          </a:xfrm>
          <a:prstGeom prst="rect">
            <a:avLst/>
          </a:prstGeom>
        </p:spPr>
        <p:txBody>
          <a:bodyPr wrap="square">
            <a:spAutoFit/>
          </a:bodyPr>
          <a:lstStyle/>
          <a:p>
            <a:r>
              <a:rPr lang="ko-KR" altLang="en-US" b="1" dirty="0" err="1" smtClean="0"/>
              <a:t>천안함</a:t>
            </a:r>
            <a:r>
              <a:rPr lang="ko-KR" altLang="en-US" b="1" dirty="0" smtClean="0"/>
              <a:t> 침몰 사건 </a:t>
            </a:r>
            <a:r>
              <a:rPr lang="en-US" altLang="ko-KR" b="1" dirty="0" smtClean="0"/>
              <a:t>- 2010</a:t>
            </a:r>
            <a:r>
              <a:rPr lang="ko-KR" altLang="en-US" b="1" dirty="0" smtClean="0"/>
              <a:t>년 </a:t>
            </a:r>
            <a:r>
              <a:rPr lang="en-US" altLang="ko-KR" b="1" dirty="0" smtClean="0"/>
              <a:t>3</a:t>
            </a:r>
            <a:r>
              <a:rPr lang="ko-KR" altLang="en-US" b="1" dirty="0" smtClean="0"/>
              <a:t>월 </a:t>
            </a:r>
            <a:r>
              <a:rPr lang="en-US" altLang="ko-KR" b="1" dirty="0" smtClean="0"/>
              <a:t>26</a:t>
            </a:r>
            <a:r>
              <a:rPr lang="ko-KR" altLang="en-US" b="1" dirty="0" smtClean="0"/>
              <a:t>일에 백령도 근처 해상에서 대한민국 해군의 초계함인 </a:t>
            </a:r>
            <a:r>
              <a:rPr lang="en-US" altLang="ko-KR" b="1" dirty="0" smtClean="0"/>
              <a:t>PCC-772 </a:t>
            </a:r>
            <a:r>
              <a:rPr lang="ko-KR" altLang="en-US" b="1" dirty="0" smtClean="0"/>
              <a:t>천안이 피격되어 침몰된 사건</a:t>
            </a:r>
            <a:endParaRPr lang="ko-KR"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chor="ctr" anchorCtr="0">
            <a:normAutofit fontScale="90000"/>
          </a:bodyPr>
          <a:lstStyle/>
          <a:p>
            <a:pPr algn="l"/>
            <a:r>
              <a:rPr lang="en-US" altLang="ko-KR" dirty="0" smtClean="0"/>
              <a:t/>
            </a:r>
            <a:br>
              <a:rPr lang="en-US" altLang="ko-KR" dirty="0" smtClean="0"/>
            </a:br>
            <a:r>
              <a:rPr lang="en-US" altLang="ko-KR" dirty="0" smtClean="0"/>
              <a:t>Ⅱ. </a:t>
            </a:r>
            <a:r>
              <a:rPr lang="ko-KR" altLang="en-US" dirty="0" smtClean="0"/>
              <a:t>본론</a:t>
            </a:r>
            <a:br>
              <a:rPr lang="ko-KR" altLang="en-US" dirty="0" smtClean="0"/>
            </a:br>
            <a:r>
              <a:rPr lang="en-US" altLang="ko-KR" dirty="0" smtClean="0"/>
              <a:t/>
            </a:r>
            <a:br>
              <a:rPr lang="en-US" altLang="ko-KR" dirty="0" smtClean="0"/>
            </a:br>
            <a:r>
              <a:rPr lang="ko-KR" altLang="en-US" dirty="0" smtClean="0"/>
              <a:t>김정은의 권력 승계</a:t>
            </a:r>
            <a:endParaRPr lang="ko-KR" altLang="en-US" dirty="0"/>
          </a:p>
        </p:txBody>
      </p:sp>
      <p:pic>
        <p:nvPicPr>
          <p:cNvPr id="1026" name="Picture 2">
            <a:hlinkClick r:id="rId2"/>
          </p:cNvPr>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bwMode="auto">
          <a:xfrm>
            <a:off x="1115616" y="1916832"/>
            <a:ext cx="7188997" cy="4046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627784" y="6165304"/>
            <a:ext cx="3960440" cy="369332"/>
          </a:xfrm>
          <a:prstGeom prst="rect">
            <a:avLst/>
          </a:prstGeom>
          <a:noFill/>
        </p:spPr>
        <p:txBody>
          <a:bodyPr wrap="square" rtlCol="0">
            <a:spAutoFit/>
          </a:bodyPr>
          <a:lstStyle/>
          <a:p>
            <a:pPr algn="ctr"/>
            <a:r>
              <a:rPr lang="ko-KR" altLang="en-US" dirty="0" smtClean="0"/>
              <a:t>김정일 死</a:t>
            </a:r>
            <a:r>
              <a:rPr lang="en-US" altLang="ko-KR" dirty="0" smtClean="0"/>
              <a:t>, </a:t>
            </a:r>
            <a:r>
              <a:rPr lang="ko-KR" altLang="en-US" dirty="0" smtClean="0"/>
              <a:t>김정은 시대 권력지도 영상</a:t>
            </a:r>
            <a:endParaRPr lang="ko-KR" altLang="en-US" dirty="0"/>
          </a:p>
        </p:txBody>
      </p:sp>
    </p:spTree>
    <p:extLst>
      <p:ext uri="{BB962C8B-B14F-4D97-AF65-F5344CB8AC3E}">
        <p14:creationId xmlns:p14="http://schemas.microsoft.com/office/powerpoint/2010/main" xmlns="" val="3685030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55448"/>
            <a:ext cx="8229600" cy="1113312"/>
          </a:xfrm>
        </p:spPr>
        <p:txBody>
          <a:bodyPr anchor="ctr" anchorCtr="0">
            <a:normAutofit fontScale="90000"/>
          </a:bodyPr>
          <a:lstStyle/>
          <a:p>
            <a:pPr algn="ctr"/>
            <a:r>
              <a:rPr lang="ko-KR" altLang="en-US" dirty="0" smtClean="0"/>
              <a:t>김정일과 김정은의 </a:t>
            </a:r>
            <a:r>
              <a:rPr lang="en-US" altLang="ko-KR" dirty="0" smtClean="0"/>
              <a:t/>
            </a:r>
            <a:br>
              <a:rPr lang="en-US" altLang="ko-KR" dirty="0" smtClean="0"/>
            </a:br>
            <a:r>
              <a:rPr lang="ko-KR" altLang="en-US" dirty="0" smtClean="0"/>
              <a:t>권력승계 위상비교</a:t>
            </a:r>
            <a:endParaRPr lang="ko-KR" altLang="en-US" dirty="0"/>
          </a:p>
        </p:txBody>
      </p:sp>
      <p:graphicFrame>
        <p:nvGraphicFramePr>
          <p:cNvPr id="5" name="내용 개체 틀 4"/>
          <p:cNvGraphicFramePr>
            <a:graphicFrameLocks noGrp="1"/>
          </p:cNvGraphicFramePr>
          <p:nvPr>
            <p:ph sz="quarter" idx="1"/>
            <p:extLst>
              <p:ext uri="{D42A27DB-BD31-4B8C-83A1-F6EECF244321}">
                <p14:modId xmlns:p14="http://schemas.microsoft.com/office/powerpoint/2010/main" xmlns="" val="1545924599"/>
              </p:ext>
            </p:extLst>
          </p:nvPr>
        </p:nvGraphicFramePr>
        <p:xfrm>
          <a:off x="251520" y="1281890"/>
          <a:ext cx="8640960" cy="5455862"/>
        </p:xfrm>
        <a:graphic>
          <a:graphicData uri="http://schemas.openxmlformats.org/drawingml/2006/table">
            <a:tbl>
              <a:tblPr firstRow="1" bandRow="1">
                <a:tableStyleId>{BC89EF96-8CEA-46FF-86C4-4CE0E7609802}</a:tableStyleId>
              </a:tblPr>
              <a:tblGrid>
                <a:gridCol w="1068395"/>
                <a:gridCol w="3739384"/>
                <a:gridCol w="3833181"/>
              </a:tblGrid>
              <a:tr h="634942">
                <a:tc>
                  <a:txBody>
                    <a:bodyPr/>
                    <a:lstStyle/>
                    <a:p>
                      <a:pPr algn="ctr" latinLnBrk="1"/>
                      <a:r>
                        <a:rPr lang="ko-KR" altLang="en-US" b="0" dirty="0" smtClean="0"/>
                        <a:t>분야</a:t>
                      </a:r>
                      <a:endParaRPr lang="ko-KR" altLang="en-US" b="0" dirty="0"/>
                    </a:p>
                  </a:txBody>
                  <a:tcPr anchor="ctr"/>
                </a:tc>
                <a:tc>
                  <a:txBody>
                    <a:bodyPr/>
                    <a:lstStyle/>
                    <a:p>
                      <a:pPr algn="ctr" latinLnBrk="1"/>
                      <a:r>
                        <a:rPr lang="ko-KR" altLang="en-US" dirty="0" smtClean="0"/>
                        <a:t>김정일 </a:t>
                      </a:r>
                      <a:r>
                        <a:rPr lang="en-US" altLang="ko-KR" dirty="0" smtClean="0"/>
                        <a:t>(1994</a:t>
                      </a:r>
                      <a:r>
                        <a:rPr lang="ko-KR" altLang="en-US" dirty="0" smtClean="0"/>
                        <a:t>년 김일성  사망</a:t>
                      </a:r>
                      <a:r>
                        <a:rPr lang="en-US" altLang="ko-KR" dirty="0" smtClean="0"/>
                        <a:t>)</a:t>
                      </a:r>
                      <a:endParaRPr lang="ko-KR" altLang="en-US" dirty="0"/>
                    </a:p>
                  </a:txBody>
                  <a:tcPr anchor="ctr"/>
                </a:tc>
                <a:tc>
                  <a:txBody>
                    <a:bodyPr/>
                    <a:lstStyle/>
                    <a:p>
                      <a:pPr algn="ctr" latinLnBrk="1"/>
                      <a:r>
                        <a:rPr lang="ko-KR" altLang="en-US" dirty="0" smtClean="0"/>
                        <a:t>김정은 </a:t>
                      </a:r>
                      <a:r>
                        <a:rPr lang="en-US" altLang="ko-KR" dirty="0" smtClean="0"/>
                        <a:t>(2011</a:t>
                      </a:r>
                      <a:r>
                        <a:rPr lang="ko-KR" altLang="en-US" dirty="0" smtClean="0"/>
                        <a:t>년 </a:t>
                      </a:r>
                      <a:r>
                        <a:rPr lang="en-US" altLang="ko-KR" dirty="0" smtClean="0"/>
                        <a:t>12</a:t>
                      </a:r>
                      <a:r>
                        <a:rPr lang="ko-KR" altLang="en-US" dirty="0" smtClean="0"/>
                        <a:t>월 김정일 사망</a:t>
                      </a:r>
                      <a:r>
                        <a:rPr lang="en-US" altLang="ko-KR" dirty="0" smtClean="0"/>
                        <a:t>)</a:t>
                      </a:r>
                      <a:endParaRPr lang="ko-KR" altLang="en-US" dirty="0"/>
                    </a:p>
                  </a:txBody>
                  <a:tcPr anchor="ctr"/>
                </a:tc>
              </a:tr>
              <a:tr h="370840">
                <a:tc rowSpan="2">
                  <a:txBody>
                    <a:bodyPr/>
                    <a:lstStyle/>
                    <a:p>
                      <a:pPr algn="ctr" latinLnBrk="1"/>
                      <a:r>
                        <a:rPr lang="ko-KR" altLang="en-US" dirty="0" smtClean="0"/>
                        <a:t>지위</a:t>
                      </a:r>
                      <a:endParaRPr lang="ko-KR" altLang="en-US" dirty="0"/>
                    </a:p>
                  </a:txBody>
                  <a:tcPr anchor="ctr"/>
                </a:tc>
                <a:tc>
                  <a:txBody>
                    <a:bodyPr/>
                    <a:lstStyle/>
                    <a:p>
                      <a:pPr marL="0" indent="0" algn="just" latinLnBrk="1">
                        <a:buFont typeface="Arial" pitchFamily="34" charset="0"/>
                        <a:buNone/>
                      </a:pPr>
                      <a:r>
                        <a:rPr lang="ko-KR" altLang="en-US" dirty="0" smtClean="0"/>
                        <a:t>후계자로 발표된 지 </a:t>
                      </a:r>
                      <a:r>
                        <a:rPr lang="en-US" altLang="ko-KR" dirty="0" smtClean="0"/>
                        <a:t>20</a:t>
                      </a:r>
                      <a:r>
                        <a:rPr lang="ko-KR" altLang="en-US" dirty="0" smtClean="0"/>
                        <a:t>년 째</a:t>
                      </a:r>
                      <a:endParaRPr lang="ko-KR" altLang="en-US" dirty="0"/>
                    </a:p>
                  </a:txBody>
                  <a:tcPr anchor="ctr">
                    <a:noFill/>
                  </a:tcPr>
                </a:tc>
                <a:tc>
                  <a:txBody>
                    <a:bodyPr/>
                    <a:lstStyle/>
                    <a:p>
                      <a:pPr algn="just" latinLnBrk="1"/>
                      <a:r>
                        <a:rPr lang="ko-KR" altLang="en-US" dirty="0" smtClean="0"/>
                        <a:t>후계자로 발표된 지 </a:t>
                      </a:r>
                      <a:r>
                        <a:rPr lang="en-US" altLang="ko-KR" dirty="0" smtClean="0"/>
                        <a:t>1</a:t>
                      </a:r>
                      <a:r>
                        <a:rPr lang="ko-KR" altLang="en-US" dirty="0" smtClean="0"/>
                        <a:t>년 </a:t>
                      </a:r>
                      <a:r>
                        <a:rPr lang="en-US" altLang="ko-KR" dirty="0" smtClean="0"/>
                        <a:t>3</a:t>
                      </a:r>
                      <a:r>
                        <a:rPr lang="ko-KR" altLang="en-US" dirty="0" smtClean="0"/>
                        <a:t>개월</a:t>
                      </a:r>
                      <a:endParaRPr lang="ko-KR" altLang="en-US" dirty="0"/>
                    </a:p>
                  </a:txBody>
                  <a:tcPr anchor="ctr">
                    <a:noFill/>
                  </a:tcPr>
                </a:tc>
              </a:tr>
              <a:tr h="370840">
                <a:tc vMerge="1">
                  <a:txBody>
                    <a:bodyPr/>
                    <a:lstStyle/>
                    <a:p>
                      <a:pPr algn="ctr" latinLnBrk="1"/>
                      <a:endParaRPr lang="ko-KR" altLang="en-US" dirty="0"/>
                    </a:p>
                  </a:txBody>
                  <a:tcPr/>
                </a:tc>
                <a:tc>
                  <a:txBody>
                    <a:bodyPr/>
                    <a:lstStyle/>
                    <a:p>
                      <a:pPr algn="just" latinLnBrk="1"/>
                      <a:r>
                        <a:rPr lang="en-US" altLang="ko-KR" dirty="0" smtClean="0"/>
                        <a:t>10</a:t>
                      </a:r>
                      <a:r>
                        <a:rPr lang="ko-KR" altLang="en-US" dirty="0" smtClean="0"/>
                        <a:t>년 전부터 사실상 전권을 장악</a:t>
                      </a:r>
                      <a:endParaRPr lang="ko-KR" altLang="en-US" dirty="0"/>
                    </a:p>
                  </a:txBody>
                  <a:tcPr anchor="ctr"/>
                </a:tc>
                <a:tc>
                  <a:txBody>
                    <a:bodyPr/>
                    <a:lstStyle/>
                    <a:p>
                      <a:pPr algn="just" latinLnBrk="1"/>
                      <a:r>
                        <a:rPr lang="ko-KR" altLang="en-US" dirty="0" smtClean="0"/>
                        <a:t>후계자 수습과정에서 승계 됨</a:t>
                      </a:r>
                      <a:endParaRPr lang="ko-KR" altLang="en-US" dirty="0"/>
                    </a:p>
                  </a:txBody>
                  <a:tcPr anchor="ctr"/>
                </a:tc>
              </a:tr>
              <a:tr h="370840">
                <a:tc rowSpan="2">
                  <a:txBody>
                    <a:bodyPr/>
                    <a:lstStyle/>
                    <a:p>
                      <a:pPr algn="ctr" latinLnBrk="1"/>
                      <a:r>
                        <a:rPr lang="ko-KR" altLang="en-US" dirty="0" smtClean="0"/>
                        <a:t>경제</a:t>
                      </a:r>
                      <a:endParaRPr lang="ko-KR" altLang="en-US" dirty="0"/>
                    </a:p>
                  </a:txBody>
                  <a:tcPr anchor="ctr"/>
                </a:tc>
                <a:tc>
                  <a:txBody>
                    <a:bodyPr/>
                    <a:lstStyle/>
                    <a:p>
                      <a:pPr algn="just" latinLnBrk="1"/>
                      <a:r>
                        <a:rPr lang="ko-KR" altLang="en-US" dirty="0" smtClean="0"/>
                        <a:t>대다수 </a:t>
                      </a:r>
                      <a:r>
                        <a:rPr lang="ko-KR" altLang="en-US" dirty="0" err="1" smtClean="0"/>
                        <a:t>공장기업소</a:t>
                      </a:r>
                      <a:r>
                        <a:rPr lang="ko-KR" altLang="en-US" baseline="0" dirty="0" smtClean="0"/>
                        <a:t> 정상 가동</a:t>
                      </a:r>
                      <a:endParaRPr lang="ko-KR" altLang="en-US" dirty="0"/>
                    </a:p>
                  </a:txBody>
                  <a:tcPr anchor="ctr">
                    <a:noFill/>
                  </a:tcPr>
                </a:tc>
                <a:tc>
                  <a:txBody>
                    <a:bodyPr/>
                    <a:lstStyle/>
                    <a:p>
                      <a:pPr algn="just" latinLnBrk="1"/>
                      <a:r>
                        <a:rPr lang="ko-KR" altLang="en-US" dirty="0" smtClean="0"/>
                        <a:t>대다수 </a:t>
                      </a:r>
                      <a:r>
                        <a:rPr lang="ko-KR" altLang="en-US" dirty="0" err="1" smtClean="0"/>
                        <a:t>공장기업소</a:t>
                      </a:r>
                      <a:r>
                        <a:rPr lang="ko-KR" altLang="en-US" dirty="0" smtClean="0"/>
                        <a:t> 가동 중단</a:t>
                      </a:r>
                      <a:endParaRPr lang="ko-KR" altLang="en-US" dirty="0"/>
                    </a:p>
                  </a:txBody>
                  <a:tcPr anchor="ctr">
                    <a:noFill/>
                  </a:tcPr>
                </a:tc>
              </a:tr>
              <a:tr h="370840">
                <a:tc vMerge="1">
                  <a:txBody>
                    <a:bodyPr/>
                    <a:lstStyle/>
                    <a:p>
                      <a:pPr algn="ctr" latinLnBrk="1"/>
                      <a:endParaRPr lang="ko-KR" altLang="en-US" dirty="0"/>
                    </a:p>
                  </a:txBody>
                  <a:tcPr anchor="ctr"/>
                </a:tc>
                <a:tc>
                  <a:txBody>
                    <a:bodyPr/>
                    <a:lstStyle/>
                    <a:p>
                      <a:pPr algn="just" latinLnBrk="1"/>
                      <a:r>
                        <a:rPr lang="ko-KR" altLang="en-US" dirty="0" smtClean="0"/>
                        <a:t>월급과 배급으로 생활유지</a:t>
                      </a:r>
                      <a:endParaRPr lang="ko-KR" altLang="en-US" dirty="0"/>
                    </a:p>
                  </a:txBody>
                  <a:tcPr anchor="ctr"/>
                </a:tc>
                <a:tc>
                  <a:txBody>
                    <a:bodyPr/>
                    <a:lstStyle/>
                    <a:p>
                      <a:pPr algn="just" latinLnBrk="1"/>
                      <a:r>
                        <a:rPr lang="ko-KR" altLang="en-US" dirty="0" smtClean="0"/>
                        <a:t>배급제 유명무실</a:t>
                      </a:r>
                      <a:r>
                        <a:rPr lang="en-US" altLang="ko-KR" dirty="0" smtClean="0"/>
                        <a:t>, </a:t>
                      </a:r>
                      <a:r>
                        <a:rPr lang="ko-KR" altLang="en-US" dirty="0" smtClean="0"/>
                        <a:t>장마당 통한 생존</a:t>
                      </a:r>
                      <a:endParaRPr lang="ko-KR" altLang="en-US" dirty="0"/>
                    </a:p>
                  </a:txBody>
                  <a:tcPr anchor="ctr"/>
                </a:tc>
              </a:tr>
              <a:tr h="370840">
                <a:tc rowSpan="2">
                  <a:txBody>
                    <a:bodyPr/>
                    <a:lstStyle/>
                    <a:p>
                      <a:pPr algn="ctr" latinLnBrk="1"/>
                      <a:r>
                        <a:rPr lang="ko-KR" altLang="en-US" dirty="0" smtClean="0"/>
                        <a:t>민심</a:t>
                      </a:r>
                      <a:endParaRPr lang="ko-KR" altLang="en-US" dirty="0"/>
                    </a:p>
                  </a:txBody>
                  <a:tcPr anchor="ctr"/>
                </a:tc>
                <a:tc>
                  <a:txBody>
                    <a:bodyPr/>
                    <a:lstStyle/>
                    <a:p>
                      <a:pPr algn="just" latinLnBrk="1"/>
                      <a:r>
                        <a:rPr lang="ko-KR" altLang="en-US" dirty="0" smtClean="0"/>
                        <a:t>주민 대다수가 체제 유지를 지지</a:t>
                      </a:r>
                      <a:endParaRPr lang="ko-KR" altLang="en-US" dirty="0"/>
                    </a:p>
                  </a:txBody>
                  <a:tcPr anchor="ctr">
                    <a:noFill/>
                  </a:tcPr>
                </a:tc>
                <a:tc>
                  <a:txBody>
                    <a:bodyPr/>
                    <a:lstStyle/>
                    <a:p>
                      <a:pPr algn="just" latinLnBrk="1"/>
                      <a:r>
                        <a:rPr lang="ko-KR" altLang="en-US" dirty="0" smtClean="0"/>
                        <a:t>자본주의 체제에 대한 동경 확산</a:t>
                      </a:r>
                      <a:endParaRPr lang="ko-KR" altLang="en-US" dirty="0"/>
                    </a:p>
                  </a:txBody>
                  <a:tcPr anchor="ctr">
                    <a:noFill/>
                  </a:tcPr>
                </a:tc>
              </a:tr>
              <a:tr h="370840">
                <a:tc vMerge="1">
                  <a:txBody>
                    <a:bodyPr/>
                    <a:lstStyle/>
                    <a:p>
                      <a:pPr algn="ctr" latinLnBrk="1"/>
                      <a:endParaRPr lang="ko-KR" altLang="en-US" dirty="0"/>
                    </a:p>
                  </a:txBody>
                  <a:tcPr anchor="ctr"/>
                </a:tc>
                <a:tc>
                  <a:txBody>
                    <a:bodyPr/>
                    <a:lstStyle/>
                    <a:p>
                      <a:pPr algn="just" latinLnBrk="1"/>
                      <a:r>
                        <a:rPr lang="ko-KR" altLang="en-US" dirty="0" smtClean="0"/>
                        <a:t>김일성에 대한 존경심 유지</a:t>
                      </a:r>
                      <a:endParaRPr lang="ko-KR" altLang="en-US" dirty="0"/>
                    </a:p>
                  </a:txBody>
                  <a:tcPr anchor="ctr"/>
                </a:tc>
                <a:tc>
                  <a:txBody>
                    <a:bodyPr/>
                    <a:lstStyle/>
                    <a:p>
                      <a:pPr algn="just" latinLnBrk="1"/>
                      <a:r>
                        <a:rPr lang="ko-KR" altLang="en-US" dirty="0" smtClean="0"/>
                        <a:t>김정일</a:t>
                      </a:r>
                      <a:r>
                        <a:rPr lang="en-US" altLang="ko-KR" dirty="0" smtClean="0"/>
                        <a:t>, </a:t>
                      </a:r>
                      <a:r>
                        <a:rPr lang="ko-KR" altLang="en-US" dirty="0" smtClean="0"/>
                        <a:t>김정은에 대한 존경심 희박</a:t>
                      </a:r>
                      <a:endParaRPr lang="ko-KR" altLang="en-US" dirty="0"/>
                    </a:p>
                  </a:txBody>
                  <a:tcPr anchor="ctr"/>
                </a:tc>
              </a:tr>
              <a:tr h="370840">
                <a:tc rowSpan="3">
                  <a:txBody>
                    <a:bodyPr/>
                    <a:lstStyle/>
                    <a:p>
                      <a:pPr algn="ctr" latinLnBrk="1"/>
                      <a:r>
                        <a:rPr lang="ko-KR" altLang="en-US" dirty="0" smtClean="0"/>
                        <a:t>통제</a:t>
                      </a:r>
                      <a:endParaRPr lang="ko-KR" altLang="en-US" dirty="0"/>
                    </a:p>
                  </a:txBody>
                  <a:tcPr anchor="ctr"/>
                </a:tc>
                <a:tc>
                  <a:txBody>
                    <a:bodyPr/>
                    <a:lstStyle/>
                    <a:p>
                      <a:pPr algn="just" latinLnBrk="1"/>
                      <a:r>
                        <a:rPr lang="ko-KR" altLang="en-US" dirty="0" smtClean="0"/>
                        <a:t>연좌제에 기초한 철저한 주민통제</a:t>
                      </a:r>
                      <a:endParaRPr lang="ko-KR" altLang="en-US" dirty="0"/>
                    </a:p>
                  </a:txBody>
                  <a:tcPr anchor="ctr">
                    <a:noFill/>
                  </a:tcPr>
                </a:tc>
                <a:tc>
                  <a:txBody>
                    <a:bodyPr/>
                    <a:lstStyle/>
                    <a:p>
                      <a:pPr algn="just" latinLnBrk="1"/>
                      <a:r>
                        <a:rPr lang="ko-KR" altLang="en-US" dirty="0" smtClean="0"/>
                        <a:t>연좌제 등 처벌 강화</a:t>
                      </a:r>
                      <a:endParaRPr lang="ko-KR" altLang="en-US" dirty="0"/>
                    </a:p>
                  </a:txBody>
                  <a:tcPr anchor="ctr">
                    <a:noFill/>
                  </a:tcPr>
                </a:tc>
              </a:tr>
              <a:tr h="370840">
                <a:tc vMerge="1">
                  <a:txBody>
                    <a:bodyPr/>
                    <a:lstStyle/>
                    <a:p>
                      <a:pPr algn="ctr" latinLnBrk="1"/>
                      <a:endParaRPr lang="ko-KR" altLang="en-US" dirty="0"/>
                    </a:p>
                  </a:txBody>
                  <a:tcPr anchor="ctr"/>
                </a:tc>
                <a:tc>
                  <a:txBody>
                    <a:bodyPr/>
                    <a:lstStyle/>
                    <a:p>
                      <a:pPr algn="just" latinLnBrk="1"/>
                      <a:r>
                        <a:rPr lang="ko-KR" altLang="en-US" dirty="0" smtClean="0"/>
                        <a:t>외부상황 전해지지 않음</a:t>
                      </a:r>
                      <a:endParaRPr lang="ko-KR" altLang="en-US" dirty="0"/>
                    </a:p>
                  </a:txBody>
                  <a:tcPr anchor="ctr"/>
                </a:tc>
                <a:tc>
                  <a:txBody>
                    <a:bodyPr/>
                    <a:lstStyle/>
                    <a:p>
                      <a:pPr algn="just" latinLnBrk="1"/>
                      <a:r>
                        <a:rPr lang="ko-KR" altLang="en-US" dirty="0" smtClean="0"/>
                        <a:t>탈북자의 증가로 외부소식 유입</a:t>
                      </a:r>
                      <a:endParaRPr lang="ko-KR" altLang="en-US" dirty="0"/>
                    </a:p>
                  </a:txBody>
                  <a:tcPr anchor="ctr"/>
                </a:tc>
              </a:tr>
              <a:tr h="370840">
                <a:tc vMerge="1">
                  <a:txBody>
                    <a:bodyPr/>
                    <a:lstStyle/>
                    <a:p>
                      <a:pPr algn="ctr" latinLnBrk="1"/>
                      <a:endParaRPr lang="ko-KR" altLang="en-US" dirty="0"/>
                    </a:p>
                  </a:txBody>
                  <a:tcPr anchor="ctr"/>
                </a:tc>
                <a:tc>
                  <a:txBody>
                    <a:bodyPr/>
                    <a:lstStyle/>
                    <a:p>
                      <a:pPr algn="just" latinLnBrk="1"/>
                      <a:r>
                        <a:rPr lang="ko-KR" altLang="en-US" dirty="0" smtClean="0"/>
                        <a:t>조직생활 시스템 원활히 유지</a:t>
                      </a:r>
                      <a:endParaRPr lang="ko-KR" altLang="en-US" dirty="0"/>
                    </a:p>
                  </a:txBody>
                  <a:tcPr anchor="ctr">
                    <a:noFill/>
                  </a:tcPr>
                </a:tc>
                <a:tc>
                  <a:txBody>
                    <a:bodyPr/>
                    <a:lstStyle/>
                    <a:p>
                      <a:pPr algn="just" latinLnBrk="1"/>
                      <a:r>
                        <a:rPr lang="ko-KR" altLang="en-US" dirty="0" smtClean="0"/>
                        <a:t>조직생활 시스템 형식상 유지</a:t>
                      </a:r>
                      <a:endParaRPr lang="ko-KR" altLang="en-US" dirty="0"/>
                    </a:p>
                  </a:txBody>
                  <a:tcPr anchor="ctr">
                    <a:noFill/>
                  </a:tcPr>
                </a:tc>
              </a:tr>
              <a:tr h="370840">
                <a:tc rowSpan="2">
                  <a:txBody>
                    <a:bodyPr/>
                    <a:lstStyle/>
                    <a:p>
                      <a:pPr algn="ctr" latinLnBrk="1"/>
                      <a:r>
                        <a:rPr lang="ko-KR" altLang="en-US" dirty="0" smtClean="0"/>
                        <a:t>군대</a:t>
                      </a:r>
                      <a:endParaRPr lang="ko-KR" altLang="en-US" dirty="0"/>
                    </a:p>
                  </a:txBody>
                  <a:tcPr anchor="ctr">
                    <a:solidFill>
                      <a:schemeClr val="accent1">
                        <a:alpha val="20000"/>
                      </a:schemeClr>
                    </a:solidFill>
                  </a:tcPr>
                </a:tc>
                <a:tc>
                  <a:txBody>
                    <a:bodyPr/>
                    <a:lstStyle/>
                    <a:p>
                      <a:pPr algn="just" latinLnBrk="1"/>
                      <a:r>
                        <a:rPr lang="ko-KR" altLang="en-US" dirty="0" smtClean="0"/>
                        <a:t>규율과 훈련시스템 유지</a:t>
                      </a:r>
                      <a:endParaRPr lang="ko-KR" altLang="en-US" dirty="0"/>
                    </a:p>
                  </a:txBody>
                  <a:tcPr anchor="ctr"/>
                </a:tc>
                <a:tc>
                  <a:txBody>
                    <a:bodyPr/>
                    <a:lstStyle/>
                    <a:p>
                      <a:pPr algn="just" latinLnBrk="1"/>
                      <a:r>
                        <a:rPr lang="ko-KR" altLang="en-US" dirty="0" err="1" smtClean="0"/>
                        <a:t>허약자</a:t>
                      </a:r>
                      <a:r>
                        <a:rPr lang="ko-KR" altLang="en-US" dirty="0" smtClean="0"/>
                        <a:t> 속출</a:t>
                      </a:r>
                      <a:r>
                        <a:rPr lang="en-US" altLang="ko-KR" dirty="0" smtClean="0"/>
                        <a:t>, </a:t>
                      </a:r>
                      <a:r>
                        <a:rPr lang="ko-KR" altLang="en-US" dirty="0" err="1" smtClean="0"/>
                        <a:t>군장비</a:t>
                      </a:r>
                      <a:r>
                        <a:rPr lang="ko-KR" altLang="en-US" dirty="0" smtClean="0"/>
                        <a:t> 노후화 가속</a:t>
                      </a:r>
                      <a:endParaRPr lang="ko-KR" altLang="en-US" dirty="0"/>
                    </a:p>
                  </a:txBody>
                  <a:tcPr anchor="ctr"/>
                </a:tc>
              </a:tr>
              <a:tr h="370840">
                <a:tc vMerge="1">
                  <a:txBody>
                    <a:bodyPr/>
                    <a:lstStyle/>
                    <a:p>
                      <a:pPr algn="ctr" latinLnBrk="1"/>
                      <a:endParaRPr lang="ko-KR" altLang="en-US" dirty="0"/>
                    </a:p>
                  </a:txBody>
                  <a:tcPr anchor="ctr"/>
                </a:tc>
                <a:tc>
                  <a:txBody>
                    <a:bodyPr/>
                    <a:lstStyle/>
                    <a:p>
                      <a:pPr algn="just" latinLnBrk="1"/>
                      <a:r>
                        <a:rPr lang="ko-KR" altLang="en-US" dirty="0" smtClean="0"/>
                        <a:t>군수공장 정상 가동</a:t>
                      </a:r>
                      <a:endParaRPr lang="ko-KR" altLang="en-US" dirty="0"/>
                    </a:p>
                  </a:txBody>
                  <a:tcPr anchor="ctr">
                    <a:noFill/>
                  </a:tcPr>
                </a:tc>
                <a:tc>
                  <a:txBody>
                    <a:bodyPr/>
                    <a:lstStyle/>
                    <a:p>
                      <a:pPr algn="just" latinLnBrk="1"/>
                      <a:r>
                        <a:rPr lang="ko-KR" altLang="en-US" dirty="0" smtClean="0"/>
                        <a:t>핵무기 개발로 비대칭 전력 강화</a:t>
                      </a:r>
                      <a:endParaRPr lang="ko-KR" altLang="en-US" dirty="0"/>
                    </a:p>
                  </a:txBody>
                  <a:tcPr anchor="ctr">
                    <a:noFill/>
                  </a:tcPr>
                </a:tc>
              </a:tr>
              <a:tr h="370840">
                <a:tc rowSpan="2">
                  <a:txBody>
                    <a:bodyPr/>
                    <a:lstStyle/>
                    <a:p>
                      <a:pPr algn="ctr" latinLnBrk="1"/>
                      <a:r>
                        <a:rPr lang="ko-KR" altLang="en-US" dirty="0" smtClean="0"/>
                        <a:t>핵심</a:t>
                      </a:r>
                      <a:endParaRPr lang="en-US" altLang="ko-KR" dirty="0" smtClean="0"/>
                    </a:p>
                    <a:p>
                      <a:pPr algn="ctr" latinLnBrk="1"/>
                      <a:r>
                        <a:rPr lang="ko-KR" altLang="en-US" dirty="0" smtClean="0"/>
                        <a:t>간부</a:t>
                      </a:r>
                      <a:endParaRPr lang="ko-KR" altLang="en-US" dirty="0"/>
                    </a:p>
                  </a:txBody>
                  <a:tcPr anchor="ctr">
                    <a:solidFill>
                      <a:schemeClr val="accent1">
                        <a:alpha val="20000"/>
                      </a:schemeClr>
                    </a:solidFill>
                  </a:tcPr>
                </a:tc>
                <a:tc>
                  <a:txBody>
                    <a:bodyPr/>
                    <a:lstStyle/>
                    <a:p>
                      <a:pPr algn="just" latinLnBrk="1"/>
                      <a:r>
                        <a:rPr lang="ko-KR" altLang="en-US" dirty="0" smtClean="0"/>
                        <a:t>간부들의 충성심 유지</a:t>
                      </a:r>
                      <a:endParaRPr lang="ko-KR" altLang="en-US" dirty="0"/>
                    </a:p>
                  </a:txBody>
                  <a:tcPr anchor="ctr"/>
                </a:tc>
                <a:tc>
                  <a:txBody>
                    <a:bodyPr/>
                    <a:lstStyle/>
                    <a:p>
                      <a:pPr algn="just" latinLnBrk="1"/>
                      <a:r>
                        <a:rPr lang="ko-KR" altLang="en-US" dirty="0" smtClean="0"/>
                        <a:t>충성심 희박</a:t>
                      </a:r>
                      <a:r>
                        <a:rPr lang="en-US" altLang="ko-KR" dirty="0" smtClean="0"/>
                        <a:t>, </a:t>
                      </a:r>
                      <a:r>
                        <a:rPr lang="ko-KR" altLang="en-US" dirty="0" smtClean="0"/>
                        <a:t>평균연령 매우 높음</a:t>
                      </a:r>
                      <a:endParaRPr lang="ko-KR" altLang="en-US" dirty="0"/>
                    </a:p>
                  </a:txBody>
                  <a:tcPr anchor="ctr"/>
                </a:tc>
              </a:tr>
              <a:tr h="370840">
                <a:tc vMerge="1">
                  <a:txBody>
                    <a:bodyPr/>
                    <a:lstStyle/>
                    <a:p>
                      <a:pPr algn="ctr" latinLnBrk="1"/>
                      <a:endParaRPr lang="ko-KR" altLang="en-US" dirty="0"/>
                    </a:p>
                  </a:txBody>
                  <a:tcPr anchor="ctr"/>
                </a:tc>
                <a:tc>
                  <a:txBody>
                    <a:bodyPr/>
                    <a:lstStyle/>
                    <a:p>
                      <a:pPr algn="just" latinLnBrk="1"/>
                      <a:r>
                        <a:rPr lang="ko-KR" altLang="en-US" dirty="0" smtClean="0"/>
                        <a:t>부패수준 심각하지 않음</a:t>
                      </a:r>
                      <a:endParaRPr lang="ko-KR" altLang="en-US" dirty="0"/>
                    </a:p>
                  </a:txBody>
                  <a:tcPr anchor="ctr">
                    <a:noFill/>
                  </a:tcPr>
                </a:tc>
                <a:tc>
                  <a:txBody>
                    <a:bodyPr/>
                    <a:lstStyle/>
                    <a:p>
                      <a:pPr algn="just" latinLnBrk="1"/>
                      <a:r>
                        <a:rPr lang="ko-KR" altLang="en-US" dirty="0" smtClean="0"/>
                        <a:t>부패수준 세계 상위권</a:t>
                      </a:r>
                      <a:endParaRPr lang="ko-KR" altLang="en-US" dirty="0"/>
                    </a:p>
                  </a:txBody>
                  <a:tcPr anchor="ctr">
                    <a:noFill/>
                  </a:tcPr>
                </a:tc>
              </a:tr>
            </a:tbl>
          </a:graphicData>
        </a:graphic>
      </p:graphicFrame>
    </p:spTree>
    <p:extLst>
      <p:ext uri="{BB962C8B-B14F-4D97-AF65-F5344CB8AC3E}">
        <p14:creationId xmlns:p14="http://schemas.microsoft.com/office/powerpoint/2010/main" xmlns="" val="4744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chor="ctr" anchorCtr="0"/>
          <a:lstStyle/>
          <a:p>
            <a:pPr algn="ctr"/>
            <a:r>
              <a:rPr lang="ko-KR" altLang="en-US" dirty="0" smtClean="0"/>
              <a:t>김정은 독재체제 확립</a:t>
            </a:r>
            <a:endParaRPr lang="ko-KR" altLang="en-US" dirty="0"/>
          </a:p>
        </p:txBody>
      </p:sp>
      <p:sp>
        <p:nvSpPr>
          <p:cNvPr id="3" name="내용 개체 틀 2"/>
          <p:cNvSpPr>
            <a:spLocks noGrp="1"/>
          </p:cNvSpPr>
          <p:nvPr>
            <p:ph sz="quarter" idx="1"/>
          </p:nvPr>
        </p:nvSpPr>
        <p:spPr>
          <a:xfrm>
            <a:off x="914400" y="4077072"/>
            <a:ext cx="7772400" cy="1942728"/>
          </a:xfrm>
        </p:spPr>
        <p:txBody>
          <a:bodyPr/>
          <a:lstStyle/>
          <a:p>
            <a:r>
              <a:rPr lang="ko-KR" altLang="en-US" dirty="0" smtClean="0"/>
              <a:t>북한 최고 권력자로 새로이 집권한 삼남 김정은</a:t>
            </a:r>
            <a:endParaRPr lang="en-US" altLang="ko-KR" dirty="0" smtClean="0"/>
          </a:p>
          <a:p>
            <a:r>
              <a:rPr lang="en-US" altLang="ko-KR" dirty="0" smtClean="0"/>
              <a:t>4</a:t>
            </a:r>
            <a:r>
              <a:rPr lang="ko-KR" altLang="en-US" dirty="0" smtClean="0"/>
              <a:t>개월이라는 단기간 내에 권력 승계 절차 마무리</a:t>
            </a:r>
            <a:endParaRPr lang="en-US" altLang="ko-KR" dirty="0" smtClean="0"/>
          </a:p>
          <a:p>
            <a:r>
              <a:rPr lang="ko-KR" altLang="en-US" dirty="0" smtClean="0"/>
              <a:t>김정은에게 충성하는 엘리트들로 인사교체</a:t>
            </a:r>
            <a:endParaRPr lang="en-US" altLang="ko-KR" dirty="0" smtClean="0"/>
          </a:p>
          <a:p>
            <a:endParaRPr lang="ko-KR" alt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2049" name="_x220647176" descr="EMB00000f8c705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1474062"/>
            <a:ext cx="4357981" cy="2407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9561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chor="ctr" anchorCtr="0"/>
          <a:lstStyle/>
          <a:p>
            <a:pPr algn="ctr"/>
            <a:r>
              <a:rPr lang="ko-KR" altLang="en-US" dirty="0" smtClean="0"/>
              <a:t>미사일 발사 강행과 대남도발</a:t>
            </a:r>
            <a:endParaRPr lang="ko-KR" altLang="en-US" dirty="0"/>
          </a:p>
        </p:txBody>
      </p:sp>
      <p:sp>
        <p:nvSpPr>
          <p:cNvPr id="3" name="내용 개체 틀 2"/>
          <p:cNvSpPr>
            <a:spLocks noGrp="1"/>
          </p:cNvSpPr>
          <p:nvPr>
            <p:ph sz="quarter" idx="1"/>
          </p:nvPr>
        </p:nvSpPr>
        <p:spPr/>
        <p:txBody>
          <a:bodyPr/>
          <a:lstStyle/>
          <a:p>
            <a:r>
              <a:rPr lang="ko-KR" altLang="en-US" dirty="0" smtClean="0"/>
              <a:t>지난 </a:t>
            </a:r>
            <a:r>
              <a:rPr lang="en-US" altLang="ko-KR" dirty="0" smtClean="0"/>
              <a:t>4</a:t>
            </a:r>
            <a:r>
              <a:rPr lang="ko-KR" altLang="en-US" dirty="0" smtClean="0"/>
              <a:t>월 미사일 발사</a:t>
            </a:r>
            <a:endParaRPr lang="en-US" altLang="ko-KR" dirty="0" smtClean="0"/>
          </a:p>
          <a:p>
            <a:r>
              <a:rPr lang="ko-KR" altLang="en-US" dirty="0" smtClean="0"/>
              <a:t>미국과의 </a:t>
            </a:r>
            <a:r>
              <a:rPr lang="en-US" altLang="ko-KR" dirty="0" smtClean="0"/>
              <a:t>2.29</a:t>
            </a:r>
            <a:r>
              <a:rPr lang="ko-KR" altLang="en-US" dirty="0" smtClean="0"/>
              <a:t>회담 조약  무시</a:t>
            </a:r>
            <a:r>
              <a:rPr lang="en-US" altLang="ko-KR" dirty="0" smtClean="0"/>
              <a:t>, </a:t>
            </a:r>
            <a:r>
              <a:rPr lang="ko-KR" altLang="en-US" dirty="0" smtClean="0"/>
              <a:t>미사일 발사강행 </a:t>
            </a:r>
            <a:endParaRPr lang="en-US" altLang="ko-KR" dirty="0" smtClean="0"/>
          </a:p>
          <a:p>
            <a:r>
              <a:rPr lang="ko-KR" altLang="en-US" dirty="0" smtClean="0"/>
              <a:t>이례적으로 한국의 언론매체를 직접 지목하여 예고</a:t>
            </a:r>
            <a:endParaRPr lang="en-US" altLang="ko-KR" dirty="0" smtClean="0"/>
          </a:p>
          <a:p>
            <a:r>
              <a:rPr lang="ko-KR" altLang="en-US" dirty="0" smtClean="0"/>
              <a:t>이로 인해 중국과 러시아의 최초 합동훈련 야기</a:t>
            </a:r>
            <a:endParaRPr lang="ko-KR" altLang="en-US" dirty="0"/>
          </a:p>
        </p:txBody>
      </p:sp>
    </p:spTree>
    <p:extLst>
      <p:ext uri="{BB962C8B-B14F-4D97-AF65-F5344CB8AC3E}">
        <p14:creationId xmlns:p14="http://schemas.microsoft.com/office/powerpoint/2010/main" xmlns="" val="2219744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균형">
  <a:themeElements>
    <a:clrScheme name="균형">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균형">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균형">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317</TotalTime>
  <Words>1401</Words>
  <Application>Microsoft Office PowerPoint</Application>
  <PresentationFormat>화면 슬라이드 쇼(4:3)</PresentationFormat>
  <Paragraphs>230</Paragraphs>
  <Slides>25</Slides>
  <Notes>1</Notes>
  <HiddenSlides>0</HiddenSlides>
  <MMClips>0</MMClips>
  <ScaleCrop>false</ScaleCrop>
  <HeadingPairs>
    <vt:vector size="4" baseType="variant">
      <vt:variant>
        <vt:lpstr>테마</vt:lpstr>
      </vt:variant>
      <vt:variant>
        <vt:i4>1</vt:i4>
      </vt:variant>
      <vt:variant>
        <vt:lpstr>슬라이드 제목</vt:lpstr>
      </vt:variant>
      <vt:variant>
        <vt:i4>25</vt:i4>
      </vt:variant>
    </vt:vector>
  </HeadingPairs>
  <TitlesOfParts>
    <vt:vector size="26" baseType="lpstr">
      <vt:lpstr>균형</vt:lpstr>
      <vt:lpstr>北 그들은 어떤 나라인가?</vt:lpstr>
      <vt:lpstr>목      차</vt:lpstr>
      <vt:lpstr>    Ⅰ. 서론               北, 그들은 어떠한 나라인가 1. 전쟁의 시작   </vt:lpstr>
      <vt:lpstr>6.25 전쟁 당시 종군기자들이 촬영한 필름을 바탕으로 참전 용사들의 생생한 증언과 함께 전쟁의 실상을 보여주는 영상입니다. 동영상 중간 중간 삽입된 인터뷰 영상에서는 중공군의 공세에 맞서 철원 고지를 지키다가 격렬한 전투 속에 스러져간 전우에 대한 아픈 기억이 되살아난다는 등, 참전용사의 기억 속엔 따발총과 탱크로 상징됐던 북한군과의 치열했던 전투 장면이 아직도 생생히 남아 있다고 합니다. </vt:lpstr>
      <vt:lpstr>슬라이드 5</vt:lpstr>
      <vt:lpstr> Ⅱ. 본론  김정은의 권력 승계</vt:lpstr>
      <vt:lpstr>김정일과 김정은의  권력승계 위상비교</vt:lpstr>
      <vt:lpstr>김정은 독재체제 확립</vt:lpstr>
      <vt:lpstr>미사일 발사 강행과 대남도발</vt:lpstr>
      <vt:lpstr>체제 안정을 위한 군사도발</vt:lpstr>
      <vt:lpstr>군에 올인           경제 중시</vt:lpstr>
      <vt:lpstr>김정은 체제</vt:lpstr>
      <vt:lpstr>      北, 핵실험 및 로켓발사 현황과 기술 1. 로켓현황과 기술           로켓 현황 - 광명성 3호로 본 북한의 로켓 기술  </vt:lpstr>
      <vt:lpstr> 북한 로켓 기술 </vt:lpstr>
      <vt:lpstr> 2. 핵실험 현황 및 기술            핵실험 현황 - 북, 3차 핵실험 동향 포착 </vt:lpstr>
      <vt:lpstr>핵 기술 - 북한, 핵융합 기술 개발 '성공’ </vt:lpstr>
      <vt:lpstr>   G8정상 및 주변국가  G8 정상회담은 G7(캐나다, 프랑스, 독일, 이탈리아, 일본, 영국, 미국)과 러시아의 정상들이 매년 모여 현안을 논의하는 회담이며, 6자회담 및 주변국에 대한 대응방안입니다.</vt:lpstr>
      <vt:lpstr>   2012년 5월, 미국에서 계획한 전 세계 주요 8개국 G8 정상들은 북한의 '도발적인 행동'에 깊은 우려를 표시하면서 최근 장거리 미사일 시험발사를 비판하고 필요하면 조치를 취하겠다고 했으며, 공동성명에서 G8 정상들은 "북한이 국제적인 의무사항을 준수하고 모든 핵과 탄도 미사일 프로그램을 완전하고 증명 가능하게, 그리고 다시 되돌릴 수 없는 방법으로 포기할 것을 촉구한다"고 밝혔습니다. </vt:lpstr>
      <vt:lpstr> 북핵과 로켓에 대한 대응방안 </vt:lpstr>
      <vt:lpstr>슬라이드 20</vt:lpstr>
      <vt:lpstr>슬라이드 21</vt:lpstr>
      <vt:lpstr>슬라이드 22</vt:lpstr>
      <vt:lpstr>슬라이드 23</vt:lpstr>
      <vt:lpstr>슬라이드 24</vt:lpstr>
      <vt:lpstr>슬라이드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김정일 사망 후 김정은 시대 권력지도 영상</dc:title>
  <dc:creator>Ahn Familly</dc:creator>
  <cp:lastModifiedBy>ska</cp:lastModifiedBy>
  <cp:revision>31</cp:revision>
  <dcterms:created xsi:type="dcterms:W3CDTF">2012-06-07T14:38:17Z</dcterms:created>
  <dcterms:modified xsi:type="dcterms:W3CDTF">2012-06-08T13:17:35Z</dcterms:modified>
</cp:coreProperties>
</file>